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9"/>
  </p:notesMasterIdLst>
  <p:sldIdLst>
    <p:sldId id="256" r:id="rId2"/>
    <p:sldId id="262" r:id="rId3"/>
    <p:sldId id="271" r:id="rId4"/>
    <p:sldId id="277" r:id="rId5"/>
    <p:sldId id="275" r:id="rId6"/>
    <p:sldId id="270" r:id="rId7"/>
    <p:sldId id="274" r:id="rId8"/>
    <p:sldId id="305" r:id="rId9"/>
    <p:sldId id="311" r:id="rId10"/>
    <p:sldId id="307" r:id="rId11"/>
    <p:sldId id="308" r:id="rId12"/>
    <p:sldId id="273" r:id="rId13"/>
    <p:sldId id="309" r:id="rId14"/>
    <p:sldId id="310" r:id="rId15"/>
    <p:sldId id="257" r:id="rId16"/>
    <p:sldId id="266" r:id="rId17"/>
    <p:sldId id="286" r:id="rId1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0"/>
    </p:embeddedFont>
    <p:embeddedFont>
      <p:font typeface="Raleway" pitchFamily="2" charset="0"/>
      <p:regular r:id="rId21"/>
      <p:bold r:id="rId22"/>
      <p:italic r:id="rId23"/>
      <p:boldItalic r:id="rId24"/>
    </p:embeddedFont>
    <p:embeddedFont>
      <p:font typeface="Raleway ExtraBold" pitchFamily="2" charset="0"/>
      <p:bold r:id="rId25"/>
      <p:boldItalic r:id="rId26"/>
    </p:embeddedFont>
    <p:embeddedFont>
      <p:font typeface="Raleway Medium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68"/>
    <a:srgbClr val="3000FF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C1C51F-8626-439B-9AC2-D0D2B5878886}">
  <a:tblStyle styleId="{32C1C51F-8626-439B-9AC2-D0D2B58788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70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e4bf2fd2b7_1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e4bf2fd2b7_1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Thomas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e500a2a5ed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e500a2a5ed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/>
              <a:t>Claudio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4177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e500a2a5ed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e500a2a5ed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Thomas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6615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e500a2a5ed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e500a2a5ed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Thomas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500a2a5e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e500a2a5e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/>
              <a:t>Claudio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5664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500a2a5e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e500a2a5e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/>
              <a:t>Claudio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90791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49567eb1f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49567eb1f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/>
              <a:t>Claudio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e500a2a5e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e500a2a5e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b82a07e56d_0_28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b82a07e56d_0_28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500a2a5e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e500a2a5e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Thomas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e500a2a5ed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e500a2a5ed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Thomas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e500a2a5ed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e500a2a5ed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Thomas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e500a2a5ed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e500a2a5ed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Thomas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e500a2a5ed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e500a2a5ed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Claudio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e500a2a5ed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e500a2a5ed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Claudio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e500a2a5ed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e500a2a5ed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Claudio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9189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e500a2a5ed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e500a2a5ed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/>
              <a:t>Claudio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993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979675" y="1431076"/>
            <a:ext cx="4451100" cy="193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600" b="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979675" y="3364876"/>
            <a:ext cx="4451100" cy="355800"/>
          </a:xfrm>
          <a:prstGeom prst="rect">
            <a:avLst/>
          </a:prstGeom>
          <a:effectLst>
            <a:outerShdw blurRad="257175" dist="19050" dir="5400000" algn="bl" rotWithShape="0">
              <a:schemeClr val="accent4">
                <a:alpha val="8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7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2">
            <a:alphaModFix/>
          </a:blip>
          <a:srcRect t="7518" b="7526"/>
          <a:stretch/>
        </p:blipFill>
        <p:spPr>
          <a:xfrm>
            <a:off x="-864113" y="4502955"/>
            <a:ext cx="2182725" cy="167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 rotWithShape="1">
          <a:blip r:embed="rId3">
            <a:alphaModFix/>
          </a:blip>
          <a:srcRect l="10907" r="10899"/>
          <a:stretch/>
        </p:blipFill>
        <p:spPr>
          <a:xfrm rot="-10799990" flipH="1">
            <a:off x="7895250" y="-1086471"/>
            <a:ext cx="2395174" cy="2415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6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28"/>
          <p:cNvGrpSpPr/>
          <p:nvPr/>
        </p:nvGrpSpPr>
        <p:grpSpPr>
          <a:xfrm>
            <a:off x="489225" y="-871984"/>
            <a:ext cx="7941675" cy="6639219"/>
            <a:chOff x="489225" y="-871984"/>
            <a:chExt cx="7941675" cy="6639219"/>
          </a:xfrm>
        </p:grpSpPr>
        <p:pic>
          <p:nvPicPr>
            <p:cNvPr id="166" name="Google Shape;166;p28"/>
            <p:cNvPicPr preferRelativeResize="0"/>
            <p:nvPr/>
          </p:nvPicPr>
          <p:blipFill rotWithShape="1">
            <a:blip r:embed="rId2">
              <a:alphaModFix/>
            </a:blip>
            <a:srcRect l="59" r="59"/>
            <a:stretch/>
          </p:blipFill>
          <p:spPr>
            <a:xfrm>
              <a:off x="489225" y="-871984"/>
              <a:ext cx="7941675" cy="66392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" name="Google Shape;167;p28"/>
            <p:cNvSpPr/>
            <p:nvPr/>
          </p:nvSpPr>
          <p:spPr>
            <a:xfrm>
              <a:off x="2201849" y="201599"/>
              <a:ext cx="4740300" cy="4740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13100" y="1194150"/>
            <a:ext cx="7717800" cy="3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 l="8554" r="8554"/>
          <a:stretch/>
        </p:blipFill>
        <p:spPr>
          <a:xfrm rot="-7" flipH="1">
            <a:off x="7648050" y="-1093573"/>
            <a:ext cx="2467100" cy="2488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4"/>
          <p:cNvPicPr preferRelativeResize="0"/>
          <p:nvPr/>
        </p:nvPicPr>
        <p:blipFill rotWithShape="1">
          <a:blip r:embed="rId3">
            <a:alphaModFix/>
          </a:blip>
          <a:srcRect t="7518" b="7526"/>
          <a:stretch/>
        </p:blipFill>
        <p:spPr>
          <a:xfrm>
            <a:off x="-942163" y="4542005"/>
            <a:ext cx="2182725" cy="167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l="10907" r="10899"/>
          <a:stretch/>
        </p:blipFill>
        <p:spPr>
          <a:xfrm rot="-10799990" flipH="1">
            <a:off x="-810775" y="-654447"/>
            <a:ext cx="1751626" cy="1766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6"/>
          <p:cNvPicPr preferRelativeResize="0"/>
          <p:nvPr/>
        </p:nvPicPr>
        <p:blipFill rotWithShape="1">
          <a:blip r:embed="rId3">
            <a:alphaModFix/>
          </a:blip>
          <a:srcRect l="7855" r="7863"/>
          <a:stretch/>
        </p:blipFill>
        <p:spPr>
          <a:xfrm rot="8489343" flipH="1">
            <a:off x="7967689" y="4016406"/>
            <a:ext cx="2176976" cy="2195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713100" y="1763850"/>
            <a:ext cx="4543500" cy="20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>
            <a:endParaRPr/>
          </a:p>
        </p:txBody>
      </p:sp>
      <p:pic>
        <p:nvPicPr>
          <p:cNvPr id="34" name="Google Shape;34;p7"/>
          <p:cNvPicPr preferRelativeResize="0"/>
          <p:nvPr/>
        </p:nvPicPr>
        <p:blipFill rotWithShape="1">
          <a:blip r:embed="rId2">
            <a:alphaModFix/>
          </a:blip>
          <a:srcRect l="7855" r="7863"/>
          <a:stretch/>
        </p:blipFill>
        <p:spPr>
          <a:xfrm rot="7020951" flipH="1">
            <a:off x="-1230467" y="4106339"/>
            <a:ext cx="2751757" cy="2775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11"/>
          <p:cNvGrpSpPr/>
          <p:nvPr/>
        </p:nvGrpSpPr>
        <p:grpSpPr>
          <a:xfrm>
            <a:off x="-105233" y="-1668324"/>
            <a:ext cx="9361600" cy="8466325"/>
            <a:chOff x="-105233" y="-1668324"/>
            <a:chExt cx="9361600" cy="8466325"/>
          </a:xfrm>
        </p:grpSpPr>
        <p:pic>
          <p:nvPicPr>
            <p:cNvPr id="46" name="Google Shape;46;p11"/>
            <p:cNvPicPr preferRelativeResize="0"/>
            <p:nvPr/>
          </p:nvPicPr>
          <p:blipFill rotWithShape="1">
            <a:blip r:embed="rId2">
              <a:alphaModFix/>
            </a:blip>
            <a:srcRect l="5333" t="-3469" r="5333" b="3470"/>
            <a:stretch/>
          </p:blipFill>
          <p:spPr>
            <a:xfrm>
              <a:off x="-105233" y="-1668324"/>
              <a:ext cx="9361600" cy="8466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" name="Google Shape;47;p11"/>
            <p:cNvSpPr/>
            <p:nvPr/>
          </p:nvSpPr>
          <p:spPr>
            <a:xfrm>
              <a:off x="2054240" y="50688"/>
              <a:ext cx="5028300" cy="502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>
            <a:off x="1969325" y="1833850"/>
            <a:ext cx="5212500" cy="130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0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subTitle" idx="1"/>
          </p:nvPr>
        </p:nvSpPr>
        <p:spPr>
          <a:xfrm>
            <a:off x="1969325" y="3089799"/>
            <a:ext cx="52125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5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715714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1"/>
          </p:nvPr>
        </p:nvSpPr>
        <p:spPr>
          <a:xfrm>
            <a:off x="1300264" y="2138850"/>
            <a:ext cx="1578300" cy="51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2"/>
          </p:nvPr>
        </p:nvSpPr>
        <p:spPr>
          <a:xfrm>
            <a:off x="1300264" y="1701000"/>
            <a:ext cx="15783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3"/>
          </p:nvPr>
        </p:nvSpPr>
        <p:spPr>
          <a:xfrm>
            <a:off x="3779201" y="2138850"/>
            <a:ext cx="1578300" cy="51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subTitle" idx="4"/>
          </p:nvPr>
        </p:nvSpPr>
        <p:spPr>
          <a:xfrm>
            <a:off x="3779201" y="1701000"/>
            <a:ext cx="15783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5"/>
          </p:nvPr>
        </p:nvSpPr>
        <p:spPr>
          <a:xfrm>
            <a:off x="6244425" y="2138850"/>
            <a:ext cx="1578300" cy="51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subTitle" idx="6"/>
          </p:nvPr>
        </p:nvSpPr>
        <p:spPr>
          <a:xfrm>
            <a:off x="6244425" y="1701000"/>
            <a:ext cx="15783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subTitle" idx="7"/>
          </p:nvPr>
        </p:nvSpPr>
        <p:spPr>
          <a:xfrm>
            <a:off x="1300264" y="4010426"/>
            <a:ext cx="1578300" cy="51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subTitle" idx="8"/>
          </p:nvPr>
        </p:nvSpPr>
        <p:spPr>
          <a:xfrm>
            <a:off x="1300264" y="3572580"/>
            <a:ext cx="15783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subTitle" idx="9"/>
          </p:nvPr>
        </p:nvSpPr>
        <p:spPr>
          <a:xfrm>
            <a:off x="3779201" y="4010426"/>
            <a:ext cx="1578300" cy="51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subTitle" idx="13"/>
          </p:nvPr>
        </p:nvSpPr>
        <p:spPr>
          <a:xfrm>
            <a:off x="3779201" y="3572580"/>
            <a:ext cx="15783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14"/>
          </p:nvPr>
        </p:nvSpPr>
        <p:spPr>
          <a:xfrm>
            <a:off x="6244425" y="4010424"/>
            <a:ext cx="1578300" cy="51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subTitle" idx="15"/>
          </p:nvPr>
        </p:nvSpPr>
        <p:spPr>
          <a:xfrm>
            <a:off x="6244425" y="3572576"/>
            <a:ext cx="15783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6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50" name="Google Shape;150;p24"/>
          <p:cNvPicPr preferRelativeResize="0"/>
          <p:nvPr/>
        </p:nvPicPr>
        <p:blipFill rotWithShape="1">
          <a:blip r:embed="rId2">
            <a:alphaModFix/>
          </a:blip>
          <a:srcRect l="10907" r="10899"/>
          <a:stretch/>
        </p:blipFill>
        <p:spPr>
          <a:xfrm rot="10" flipH="1">
            <a:off x="7895250" y="-1086471"/>
            <a:ext cx="2395174" cy="2415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23500" y="3802300"/>
            <a:ext cx="3363950" cy="258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BLANK_8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374025"/>
            <a:ext cx="7717800" cy="32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7" r:id="rId5"/>
    <p:sldLayoutId id="2147483658" r:id="rId6"/>
    <p:sldLayoutId id="2147483665" r:id="rId7"/>
    <p:sldLayoutId id="2147483670" r:id="rId8"/>
    <p:sldLayoutId id="2147483671" r:id="rId9"/>
    <p:sldLayoutId id="2147483673" r:id="rId10"/>
    <p:sldLayoutId id="2147483674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scikit-learn.org/stable/modules/generated/sklearn.ensemble.RandomForestClassifier.html#sklearn.ensemble.RandomForestClassifier" TargetMode="External"/><Relationship Id="rId3" Type="http://schemas.openxmlformats.org/officeDocument/2006/relationships/hyperlink" Target="https://www.kaggle.com/datasets/datamunge/sign-language-mnist" TargetMode="External"/><Relationship Id="rId7" Type="http://schemas.openxmlformats.org/officeDocument/2006/relationships/hyperlink" Target="https://scikit-learn.org/stable/modules/generated/sklearn.model_selection.GridSearchCV.html#sklearn.model_selection.GridSearchCV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ikit-learn.org/stable/modules/generated/sklearn.svm.LinearSVC.html#sklearn.svm.LinearSVC" TargetMode="External"/><Relationship Id="rId5" Type="http://schemas.openxmlformats.org/officeDocument/2006/relationships/hyperlink" Target="https://scikit-learn.org/stable/modules/generated/sklearn.svm.SVC.html#sklearn.svm.SVC" TargetMode="External"/><Relationship Id="rId4" Type="http://schemas.openxmlformats.org/officeDocument/2006/relationships/hyperlink" Target="https://scikit-learn.org/stable/tutorial/machine_learning_map/index.html" TargetMode="External"/><Relationship Id="rId9" Type="http://schemas.openxmlformats.org/officeDocument/2006/relationships/hyperlink" Target="https://github.com/thomascampagnolo97/sign_language_ML.gi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>
            <a:spLocks noGrp="1"/>
          </p:cNvSpPr>
          <p:nvPr>
            <p:ph type="subTitle" idx="1"/>
          </p:nvPr>
        </p:nvSpPr>
        <p:spPr>
          <a:xfrm>
            <a:off x="3979675" y="3193772"/>
            <a:ext cx="4451100" cy="17659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Machine Learning for Robotics II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+mn-lt"/>
              </a:rPr>
              <a:t>A.Y. 2022-2023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latin typeface="+mn-l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latin typeface="+mn-l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latin typeface="+mn-l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+mn-lt"/>
              </a:rPr>
              <a:t>Claudio Del Gaizo (s4696649)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+mn-lt"/>
              </a:rPr>
              <a:t>Thomas Campagnolo (s5343274)</a:t>
            </a:r>
            <a:endParaRPr sz="1400" dirty="0">
              <a:latin typeface="+mn-lt"/>
            </a:endParaRPr>
          </a:p>
        </p:txBody>
      </p:sp>
      <p:sp>
        <p:nvSpPr>
          <p:cNvPr id="177" name="Google Shape;177;p31"/>
          <p:cNvSpPr txBox="1">
            <a:spLocks noGrp="1"/>
          </p:cNvSpPr>
          <p:nvPr>
            <p:ph type="ctrTitle"/>
          </p:nvPr>
        </p:nvSpPr>
        <p:spPr>
          <a:xfrm>
            <a:off x="3979675" y="263236"/>
            <a:ext cx="4451100" cy="31016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1"/>
                </a:solidFill>
              </a:rPr>
              <a:t>SIGN LANGUAGE CLASSIFICATION</a:t>
            </a:r>
            <a:endParaRPr sz="4000" dirty="0">
              <a:solidFill>
                <a:schemeClr val="dk1"/>
              </a:solidFill>
            </a:endParaRPr>
          </a:p>
        </p:txBody>
      </p:sp>
      <p:grpSp>
        <p:nvGrpSpPr>
          <p:cNvPr id="178" name="Google Shape;178;p31"/>
          <p:cNvGrpSpPr/>
          <p:nvPr/>
        </p:nvGrpSpPr>
        <p:grpSpPr>
          <a:xfrm>
            <a:off x="-661426" y="-7386"/>
            <a:ext cx="5100051" cy="5143500"/>
            <a:chOff x="-661426" y="-7386"/>
            <a:chExt cx="5100051" cy="5143500"/>
          </a:xfrm>
        </p:grpSpPr>
        <p:pic>
          <p:nvPicPr>
            <p:cNvPr id="179" name="Google Shape;179;p31"/>
            <p:cNvPicPr preferRelativeResize="0"/>
            <p:nvPr/>
          </p:nvPicPr>
          <p:blipFill rotWithShape="1">
            <a:blip r:embed="rId3">
              <a:alphaModFix/>
            </a:blip>
            <a:srcRect l="5378" t="1100" r="4983" b="-1099"/>
            <a:stretch/>
          </p:blipFill>
          <p:spPr>
            <a:xfrm rot="10800000" flipH="1">
              <a:off x="-661426" y="-7386"/>
              <a:ext cx="5100051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" name="Google Shape;180;p31"/>
            <p:cNvSpPr/>
            <p:nvPr/>
          </p:nvSpPr>
          <p:spPr>
            <a:xfrm>
              <a:off x="1028571" y="1320226"/>
              <a:ext cx="2707200" cy="2707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magine 2" descr="Immagine che contiene mano, dito, unghia/chiodo, vena&#10;&#10;Descrizione generata automaticamente">
            <a:extLst>
              <a:ext uri="{FF2B5EF4-FFF2-40B4-BE49-F238E27FC236}">
                <a16:creationId xmlns:a16="http://schemas.microsoft.com/office/drawing/2014/main" id="{1905E144-CA79-287F-B210-3184D036FC2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D8D8FF"/>
              </a:clrFrom>
              <a:clrTo>
                <a:srgbClr val="D8D8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2212" y="1375637"/>
            <a:ext cx="2586756" cy="2586756"/>
          </a:xfrm>
          <a:prstGeom prst="ellipse">
            <a:avLst/>
          </a:prstGeom>
          <a:ln>
            <a:noFill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" name="Google Shape;485;p49"/>
          <p:cNvGrpSpPr/>
          <p:nvPr/>
        </p:nvGrpSpPr>
        <p:grpSpPr>
          <a:xfrm>
            <a:off x="1300264" y="1198591"/>
            <a:ext cx="2349800" cy="1488137"/>
            <a:chOff x="835014" y="969262"/>
            <a:chExt cx="2349800" cy="2219875"/>
          </a:xfrm>
        </p:grpSpPr>
        <p:pic>
          <p:nvPicPr>
            <p:cNvPr id="486" name="Google Shape;486;p49"/>
            <p:cNvPicPr preferRelativeResize="0"/>
            <p:nvPr/>
          </p:nvPicPr>
          <p:blipFill rotWithShape="1">
            <a:blip r:embed="rId3">
              <a:alphaModFix/>
            </a:blip>
            <a:srcRect l="5752" r="5752"/>
            <a:stretch/>
          </p:blipFill>
          <p:spPr>
            <a:xfrm rot="4">
              <a:off x="835014" y="969263"/>
              <a:ext cx="2349800" cy="22198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7" name="Google Shape;487;p49"/>
            <p:cNvSpPr/>
            <p:nvPr/>
          </p:nvSpPr>
          <p:spPr>
            <a:xfrm>
              <a:off x="1273414" y="1334324"/>
              <a:ext cx="1684500" cy="168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3" name="Google Shape;503;p49"/>
          <p:cNvSpPr txBox="1">
            <a:spLocks noGrp="1"/>
          </p:cNvSpPr>
          <p:nvPr>
            <p:ph type="title"/>
          </p:nvPr>
        </p:nvSpPr>
        <p:spPr>
          <a:xfrm>
            <a:off x="715714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Random Forest</a:t>
            </a:r>
            <a:endParaRPr dirty="0"/>
          </a:p>
        </p:txBody>
      </p:sp>
      <p:sp>
        <p:nvSpPr>
          <p:cNvPr id="504" name="Google Shape;504;p49"/>
          <p:cNvSpPr txBox="1">
            <a:spLocks noGrp="1"/>
          </p:cNvSpPr>
          <p:nvPr>
            <p:ph type="subTitle" idx="7"/>
          </p:nvPr>
        </p:nvSpPr>
        <p:spPr>
          <a:xfrm>
            <a:off x="1200689" y="2773220"/>
            <a:ext cx="2760450" cy="18806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/>
              <a:t>-</a:t>
            </a:r>
            <a:endParaRPr dirty="0"/>
          </a:p>
        </p:txBody>
      </p:sp>
      <p:sp>
        <p:nvSpPr>
          <p:cNvPr id="506" name="Google Shape;506;p49"/>
          <p:cNvSpPr txBox="1">
            <a:spLocks noGrp="1"/>
          </p:cNvSpPr>
          <p:nvPr>
            <p:ph type="subTitle" idx="2"/>
          </p:nvPr>
        </p:nvSpPr>
        <p:spPr>
          <a:xfrm>
            <a:off x="1712414" y="1804707"/>
            <a:ext cx="171075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HYPERPARAMETERS</a:t>
            </a:r>
            <a:endParaRPr sz="2000" dirty="0"/>
          </a:p>
        </p:txBody>
      </p:sp>
      <p:grpSp>
        <p:nvGrpSpPr>
          <p:cNvPr id="13" name="Google Shape;485;p49">
            <a:extLst>
              <a:ext uri="{FF2B5EF4-FFF2-40B4-BE49-F238E27FC236}">
                <a16:creationId xmlns:a16="http://schemas.microsoft.com/office/drawing/2014/main" id="{D2AC33D6-3F6C-3E7A-070C-2C7704838024}"/>
              </a:ext>
            </a:extLst>
          </p:cNvPr>
          <p:cNvGrpSpPr/>
          <p:nvPr/>
        </p:nvGrpSpPr>
        <p:grpSpPr>
          <a:xfrm flipH="1">
            <a:off x="5147280" y="1198593"/>
            <a:ext cx="2349800" cy="1488137"/>
            <a:chOff x="835014" y="969262"/>
            <a:chExt cx="2349800" cy="2219875"/>
          </a:xfrm>
        </p:grpSpPr>
        <p:pic>
          <p:nvPicPr>
            <p:cNvPr id="14" name="Google Shape;486;p49">
              <a:extLst>
                <a:ext uri="{FF2B5EF4-FFF2-40B4-BE49-F238E27FC236}">
                  <a16:creationId xmlns:a16="http://schemas.microsoft.com/office/drawing/2014/main" id="{BBF19CC2-26B0-7A17-5519-F30A285D969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752" r="5752"/>
            <a:stretch/>
          </p:blipFill>
          <p:spPr>
            <a:xfrm rot="4">
              <a:off x="835014" y="969263"/>
              <a:ext cx="2349800" cy="22198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487;p49">
              <a:extLst>
                <a:ext uri="{FF2B5EF4-FFF2-40B4-BE49-F238E27FC236}">
                  <a16:creationId xmlns:a16="http://schemas.microsoft.com/office/drawing/2014/main" id="{815E6613-0411-7B57-0D76-10771E337DF7}"/>
                </a:ext>
              </a:extLst>
            </p:cNvPr>
            <p:cNvSpPr/>
            <p:nvPr/>
          </p:nvSpPr>
          <p:spPr>
            <a:xfrm>
              <a:off x="1273414" y="1334324"/>
              <a:ext cx="1684500" cy="168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506;p49">
            <a:extLst>
              <a:ext uri="{FF2B5EF4-FFF2-40B4-BE49-F238E27FC236}">
                <a16:creationId xmlns:a16="http://schemas.microsoft.com/office/drawing/2014/main" id="{D6BEB981-A55F-410F-BFDC-220ACE465C27}"/>
              </a:ext>
            </a:extLst>
          </p:cNvPr>
          <p:cNvSpPr txBox="1">
            <a:spLocks/>
          </p:cNvSpPr>
          <p:nvPr/>
        </p:nvSpPr>
        <p:spPr>
          <a:xfrm>
            <a:off x="5369902" y="1794339"/>
            <a:ext cx="171075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1800" b="1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 b="1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 b="1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 b="1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 b="1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 b="1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 b="1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 b="1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 b="1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/>
            <a:r>
              <a:rPr lang="it-IT" sz="1200" dirty="0"/>
              <a:t>PARAMETERS</a:t>
            </a:r>
            <a:endParaRPr lang="it-IT" sz="1600" dirty="0"/>
          </a:p>
        </p:txBody>
      </p:sp>
      <p:sp>
        <p:nvSpPr>
          <p:cNvPr id="27" name="Google Shape;504;p49">
            <a:extLst>
              <a:ext uri="{FF2B5EF4-FFF2-40B4-BE49-F238E27FC236}">
                <a16:creationId xmlns:a16="http://schemas.microsoft.com/office/drawing/2014/main" id="{3D98EA52-1D3C-288A-660B-7EDC37FDC53C}"/>
              </a:ext>
            </a:extLst>
          </p:cNvPr>
          <p:cNvSpPr txBox="1">
            <a:spLocks/>
          </p:cNvSpPr>
          <p:nvPr/>
        </p:nvSpPr>
        <p:spPr>
          <a:xfrm>
            <a:off x="4836205" y="2773220"/>
            <a:ext cx="2760450" cy="1880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/>
            <a:r>
              <a:rPr lang="en-US" b="1" dirty="0" err="1">
                <a:latin typeface="+mn-lt"/>
              </a:rPr>
              <a:t>n_estimators</a:t>
            </a:r>
            <a:r>
              <a:rPr lang="en-US" b="1" dirty="0">
                <a:latin typeface="+mn-lt"/>
              </a:rPr>
              <a:t>: </a:t>
            </a:r>
            <a:r>
              <a:rPr lang="en-US" dirty="0">
                <a:latin typeface="+mn-lt"/>
              </a:rPr>
              <a:t>number of trees in the forest (boosting) </a:t>
            </a:r>
          </a:p>
          <a:p>
            <a:pPr marL="0" indent="0"/>
            <a:r>
              <a:rPr lang="en-US" dirty="0">
                <a:latin typeface="+mn-lt"/>
              </a:rPr>
              <a:t>(e.g. </a:t>
            </a:r>
            <a:r>
              <a:rPr lang="en-US" i="1" dirty="0">
                <a:latin typeface="+mn-lt"/>
              </a:rPr>
              <a:t>1000</a:t>
            </a:r>
            <a:r>
              <a:rPr lang="en-US" dirty="0">
                <a:latin typeface="+mn-lt"/>
              </a:rPr>
              <a:t>)</a:t>
            </a:r>
          </a:p>
          <a:p>
            <a:pPr marL="0" indent="0"/>
            <a:endParaRPr lang="en-US" dirty="0">
              <a:latin typeface="+mn-lt"/>
            </a:endParaRPr>
          </a:p>
          <a:p>
            <a:pPr marL="0" indent="0"/>
            <a:r>
              <a:rPr lang="en-US" b="1" dirty="0" err="1">
                <a:latin typeface="+mn-lt"/>
              </a:rPr>
              <a:t>max_features</a:t>
            </a:r>
            <a:r>
              <a:rPr lang="en-US" dirty="0">
                <a:latin typeface="+mn-lt"/>
              </a:rPr>
              <a:t>: number of features to sample in each node (bagging) (“</a:t>
            </a:r>
            <a:r>
              <a:rPr lang="en-US" i="1" dirty="0">
                <a:latin typeface="+mn-lt"/>
              </a:rPr>
              <a:t>sqrt</a:t>
            </a:r>
            <a:r>
              <a:rPr lang="en-US" dirty="0">
                <a:latin typeface="+mn-lt"/>
              </a:rPr>
              <a:t>”, default)</a:t>
            </a:r>
          </a:p>
          <a:p>
            <a:pPr marL="0" indent="0"/>
            <a:endParaRPr lang="en-US" b="1" dirty="0">
              <a:latin typeface="+mn-lt"/>
            </a:endParaRPr>
          </a:p>
          <a:p>
            <a:pPr marL="0" indent="0"/>
            <a:endParaRPr lang="en-US" dirty="0">
              <a:latin typeface="+mn-lt"/>
            </a:endParaRPr>
          </a:p>
          <a:p>
            <a:pPr marL="0" indent="0"/>
            <a:endParaRPr lang="en-US" dirty="0">
              <a:latin typeface="+mn-lt"/>
            </a:endParaRPr>
          </a:p>
        </p:txBody>
      </p:sp>
      <p:sp>
        <p:nvSpPr>
          <p:cNvPr id="2" name="Google Shape;432;p46">
            <a:extLst>
              <a:ext uri="{FF2B5EF4-FFF2-40B4-BE49-F238E27FC236}">
                <a16:creationId xmlns:a16="http://schemas.microsoft.com/office/drawing/2014/main" id="{7793C418-8E65-8B55-153A-C55F4321A81F}"/>
              </a:ext>
            </a:extLst>
          </p:cNvPr>
          <p:cNvSpPr txBox="1">
            <a:spLocks/>
          </p:cNvSpPr>
          <p:nvPr/>
        </p:nvSpPr>
        <p:spPr>
          <a:xfrm>
            <a:off x="3423164" y="798300"/>
            <a:ext cx="959622" cy="341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spcAft>
                <a:spcPts val="1200"/>
              </a:spcAft>
              <a:buFont typeface="Raleway Medium"/>
              <a:buNone/>
            </a:pPr>
            <a:r>
              <a:rPr lang="en-US" sz="1000" b="1" dirty="0">
                <a:latin typeface="Raleway"/>
                <a:ea typeface="Raleway"/>
                <a:cs typeface="Raleway"/>
                <a:sym typeface="Raleway"/>
              </a:rPr>
              <a:t>[6]</a:t>
            </a:r>
          </a:p>
        </p:txBody>
      </p:sp>
      <p:sp>
        <p:nvSpPr>
          <p:cNvPr id="3" name="Google Shape;432;p46">
            <a:extLst>
              <a:ext uri="{FF2B5EF4-FFF2-40B4-BE49-F238E27FC236}">
                <a16:creationId xmlns:a16="http://schemas.microsoft.com/office/drawing/2014/main" id="{8BC80650-AE0B-9E10-BA64-5A52704567F7}"/>
              </a:ext>
            </a:extLst>
          </p:cNvPr>
          <p:cNvSpPr txBox="1">
            <a:spLocks/>
          </p:cNvSpPr>
          <p:nvPr/>
        </p:nvSpPr>
        <p:spPr>
          <a:xfrm>
            <a:off x="8031686" y="4767676"/>
            <a:ext cx="959622" cy="341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 algn="r">
              <a:spcAft>
                <a:spcPts val="1200"/>
              </a:spcAft>
              <a:buFont typeface="Raleway Medium"/>
              <a:buNone/>
            </a:pPr>
            <a:r>
              <a:rPr lang="en-US" sz="1000" dirty="0">
                <a:solidFill>
                  <a:schemeClr val="bg1">
                    <a:lumMod val="25000"/>
                  </a:schemeClr>
                </a:solidFill>
                <a:latin typeface="+mn-lt"/>
                <a:ea typeface="Raleway"/>
                <a:cs typeface="Raleway"/>
                <a:sym typeface="Raleway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724458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6"/>
          <p:cNvSpPr txBox="1">
            <a:spLocks noGrp="1"/>
          </p:cNvSpPr>
          <p:nvPr>
            <p:ph type="title"/>
          </p:nvPr>
        </p:nvSpPr>
        <p:spPr>
          <a:xfrm>
            <a:off x="713100" y="359291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MINIMIZATION PROBLEM</a:t>
            </a:r>
            <a:endParaRPr dirty="0"/>
          </a:p>
        </p:txBody>
      </p:sp>
      <p:cxnSp>
        <p:nvCxnSpPr>
          <p:cNvPr id="436" name="Google Shape;436;p46"/>
          <p:cNvCxnSpPr>
            <a:cxnSpLocks/>
          </p:cNvCxnSpPr>
          <p:nvPr/>
        </p:nvCxnSpPr>
        <p:spPr>
          <a:xfrm>
            <a:off x="2692888" y="1992371"/>
            <a:ext cx="3758222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186;p32">
                <a:extLst>
                  <a:ext uri="{FF2B5EF4-FFF2-40B4-BE49-F238E27FC236}">
                    <a16:creationId xmlns:a16="http://schemas.microsoft.com/office/drawing/2014/main" id="{7C9F9326-8C4D-63B0-A40A-AD0ED9FD2A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73782" y="1149748"/>
                <a:ext cx="3996435" cy="57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495300">
                  <a:buClr>
                    <a:schemeClr val="dk1"/>
                  </a:buClr>
                  <a:buSzPts val="12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dk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dk2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dk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it-IT" sz="1600" b="0" i="1" smtClean="0">
                              <a:solidFill>
                                <a:schemeClr val="dk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dk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</a:rPr>
                        <m:t> →   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dk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dk2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dk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it-IT" sz="1600" b="0" i="1" smtClean="0">
                              <a:solidFill>
                                <a:schemeClr val="dk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600" b="0" i="1" smtClean="0">
                              <a:solidFill>
                                <a:schemeClr val="dk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d>
                        <m:dPr>
                          <m:ctrlPr>
                            <a:rPr lang="it-IT" sz="1600" b="0" i="1" smtClean="0">
                              <a:solidFill>
                                <a:schemeClr val="dk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dk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l-GR" sz="1600" b="0" i="1" smtClean="0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it-IT" sz="1600" b="0" i="1" smtClean="0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it-IT" sz="1600" b="0" i="1" smtClean="0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600" b="0" i="1" smtClean="0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it-IT" sz="1600" b="0" i="1" smtClean="0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dk2"/>
                  </a:solidFill>
                  <a:latin typeface="+mn-lt"/>
                </a:endParaRPr>
              </a:p>
              <a:p>
                <a:pPr marL="495300">
                  <a:buClr>
                    <a:schemeClr val="dk1"/>
                  </a:buClr>
                  <a:buSzPts val="1200"/>
                </a:pPr>
                <a:endParaRPr lang="en-US" sz="1200" dirty="0">
                  <a:solidFill>
                    <a:schemeClr val="dk2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" name="Google Shape;186;p32">
                <a:extLst>
                  <a:ext uri="{FF2B5EF4-FFF2-40B4-BE49-F238E27FC236}">
                    <a16:creationId xmlns:a16="http://schemas.microsoft.com/office/drawing/2014/main" id="{7C9F9326-8C4D-63B0-A40A-AD0ED9FD2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782" y="1149748"/>
                <a:ext cx="3996435" cy="5727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ella 6">
            <a:extLst>
              <a:ext uri="{FF2B5EF4-FFF2-40B4-BE49-F238E27FC236}">
                <a16:creationId xmlns:a16="http://schemas.microsoft.com/office/drawing/2014/main" id="{3B0C43B4-0CED-2BA3-5AB1-B820F3AE92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000179"/>
              </p:ext>
            </p:extLst>
          </p:nvPr>
        </p:nvGraphicFramePr>
        <p:xfrm>
          <a:off x="1523999" y="2490729"/>
          <a:ext cx="6096000" cy="1686560"/>
        </p:xfrm>
        <a:graphic>
          <a:graphicData uri="http://schemas.openxmlformats.org/drawingml/2006/table">
            <a:tbl>
              <a:tblPr firstRow="1" bandRow="1">
                <a:tableStyleId>{32C1C51F-8626-439B-9AC2-D0D2B5878886}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1018406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6845231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958611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73067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i="0" u="none" strike="noStrike" cap="none" dirty="0">
                          <a:solidFill>
                            <a:schemeClr val="dk2"/>
                          </a:solidFill>
                          <a:latin typeface="+mn-lt"/>
                          <a:cs typeface="Arial"/>
                          <a:sym typeface="Arial"/>
                        </a:rPr>
                        <a:t>LOSS FUNCTION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it-IT" sz="1400" b="0" i="0" u="none" strike="noStrike" cap="none" dirty="0">
                          <a:solidFill>
                            <a:schemeClr val="dk2"/>
                          </a:solidFill>
                          <a:latin typeface="+mn-lt"/>
                          <a:cs typeface="Arial"/>
                          <a:sym typeface="Arial"/>
                        </a:rPr>
                        <a:t>λ</a:t>
                      </a:r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it-IT" sz="1400" b="0" i="0" u="none" strike="noStrike" cap="none" dirty="0">
                          <a:solidFill>
                            <a:schemeClr val="dk2"/>
                          </a:solidFill>
                          <a:latin typeface="+mn-lt"/>
                          <a:cs typeface="Arial"/>
                          <a:sym typeface="Arial"/>
                        </a:rPr>
                        <a:t>REGULARIZER</a:t>
                      </a:r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624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it-IT" sz="1400" b="0" i="0" u="none" strike="noStrike" cap="none" dirty="0">
                          <a:solidFill>
                            <a:schemeClr val="dk2"/>
                          </a:solidFill>
                          <a:latin typeface="+mn-lt"/>
                          <a:cs typeface="Arial"/>
                          <a:sym typeface="Arial"/>
                        </a:rPr>
                        <a:t>SVC</a:t>
                      </a:r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0" i="0" u="none" strike="noStrike" cap="none" dirty="0" err="1">
                          <a:solidFill>
                            <a:schemeClr val="dk2"/>
                          </a:solidFill>
                          <a:latin typeface="+mn-lt"/>
                          <a:cs typeface="Arial"/>
                          <a:sym typeface="Arial"/>
                        </a:rPr>
                        <a:t>Hinge</a:t>
                      </a:r>
                      <a:r>
                        <a:rPr lang="it-IT" sz="1100" b="0" i="0" u="none" strike="noStrike" cap="none" dirty="0">
                          <a:solidFill>
                            <a:schemeClr val="dk2"/>
                          </a:solidFill>
                          <a:latin typeface="+mn-lt"/>
                          <a:cs typeface="Arial"/>
                          <a:sym typeface="Arial"/>
                        </a:rPr>
                        <a:t> </a:t>
                      </a:r>
                      <a:r>
                        <a:rPr lang="it-IT" sz="1100" b="0" i="0" u="none" strike="noStrike" cap="none" dirty="0" err="1">
                          <a:solidFill>
                            <a:schemeClr val="dk2"/>
                          </a:solidFill>
                          <a:latin typeface="+mn-lt"/>
                          <a:cs typeface="Arial"/>
                          <a:sym typeface="Arial"/>
                        </a:rPr>
                        <a:t>loss</a:t>
                      </a:r>
                      <a:endParaRPr lang="it-IT" sz="1100" b="0" i="0" u="none" strike="noStrike" cap="none" dirty="0">
                        <a:solidFill>
                          <a:schemeClr val="dk2"/>
                        </a:solidFill>
                        <a:latin typeface="+mn-lt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0" i="0" u="none" strike="noStrike" cap="none" dirty="0">
                          <a:solidFill>
                            <a:schemeClr val="dk2"/>
                          </a:solidFill>
                          <a:latin typeface="+mn-lt"/>
                          <a:cs typeface="Arial"/>
                          <a:sym typeface="Arial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0" i="0" u="none" strike="noStrike" cap="none" dirty="0">
                          <a:solidFill>
                            <a:schemeClr val="dk2"/>
                          </a:solidFill>
                          <a:latin typeface="+mn-lt"/>
                          <a:cs typeface="Arial"/>
                          <a:sym typeface="Arial"/>
                        </a:rPr>
                        <a:t>norm2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7637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it-IT" sz="1400" b="0" i="0" u="none" strike="noStrike" cap="none" dirty="0" err="1">
                          <a:solidFill>
                            <a:schemeClr val="dk2"/>
                          </a:solidFill>
                          <a:latin typeface="+mn-lt"/>
                          <a:cs typeface="Arial"/>
                          <a:sym typeface="Arial"/>
                        </a:rPr>
                        <a:t>LinearSVC</a:t>
                      </a:r>
                      <a:endParaRPr lang="it-IT" sz="1400" b="0" i="0" u="none" strike="noStrike" cap="none" dirty="0">
                        <a:solidFill>
                          <a:schemeClr val="dk2"/>
                        </a:solidFill>
                        <a:latin typeface="+mn-lt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0" i="0" u="none" strike="noStrike" cap="none" dirty="0" err="1">
                          <a:solidFill>
                            <a:schemeClr val="dk2"/>
                          </a:solidFill>
                          <a:latin typeface="+mn-lt"/>
                          <a:cs typeface="Arial"/>
                          <a:sym typeface="Arial"/>
                        </a:rPr>
                        <a:t>Hinge</a:t>
                      </a:r>
                      <a:r>
                        <a:rPr lang="it-IT" sz="1100" b="0" i="0" u="none" strike="noStrike" cap="none" dirty="0">
                          <a:solidFill>
                            <a:schemeClr val="dk2"/>
                          </a:solidFill>
                          <a:latin typeface="+mn-lt"/>
                          <a:cs typeface="Arial"/>
                          <a:sym typeface="Arial"/>
                        </a:rPr>
                        <a:t> </a:t>
                      </a:r>
                      <a:r>
                        <a:rPr lang="it-IT" sz="1100" b="0" i="0" u="none" strike="noStrike" cap="none" dirty="0" err="1">
                          <a:solidFill>
                            <a:schemeClr val="dk2"/>
                          </a:solidFill>
                          <a:latin typeface="+mn-lt"/>
                          <a:cs typeface="Arial"/>
                          <a:sym typeface="Arial"/>
                        </a:rPr>
                        <a:t>loss</a:t>
                      </a:r>
                      <a:r>
                        <a:rPr lang="it-IT" sz="1100" b="0" i="0" u="none" strike="noStrike" cap="none" dirty="0">
                          <a:solidFill>
                            <a:schemeClr val="dk2"/>
                          </a:solidFill>
                          <a:latin typeface="+mn-lt"/>
                          <a:cs typeface="Arial"/>
                          <a:sym typeface="Arial"/>
                        </a:rPr>
                        <a:t> / </a:t>
                      </a:r>
                      <a:r>
                        <a:rPr lang="it-IT" sz="1100" b="0" i="0" u="none" strike="noStrike" cap="none" dirty="0" err="1">
                          <a:solidFill>
                            <a:schemeClr val="dk2"/>
                          </a:solidFill>
                          <a:latin typeface="+mn-lt"/>
                          <a:cs typeface="Arial"/>
                          <a:sym typeface="Arial"/>
                        </a:rPr>
                        <a:t>squared_hinge</a:t>
                      </a:r>
                      <a:endParaRPr lang="it-IT" sz="1100" b="0" i="0" u="none" strike="noStrike" cap="none" dirty="0">
                        <a:solidFill>
                          <a:schemeClr val="dk2"/>
                        </a:solidFill>
                        <a:latin typeface="+mn-lt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0" i="0" u="none" strike="noStrike" cap="none" dirty="0">
                          <a:solidFill>
                            <a:schemeClr val="dk2"/>
                          </a:solidFill>
                          <a:latin typeface="+mn-lt"/>
                          <a:cs typeface="Arial"/>
                          <a:sym typeface="Arial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0" i="0" u="none" strike="noStrike" cap="none" dirty="0">
                          <a:solidFill>
                            <a:schemeClr val="dk2"/>
                          </a:solidFill>
                          <a:latin typeface="+mn-lt"/>
                          <a:cs typeface="Arial"/>
                          <a:sym typeface="Arial"/>
                        </a:rPr>
                        <a:t>norm2 / norm1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15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it-IT" sz="1400" b="0" i="0" u="none" strike="noStrike" cap="none" dirty="0">
                          <a:solidFill>
                            <a:schemeClr val="dk2"/>
                          </a:solidFill>
                          <a:latin typeface="+mn-lt"/>
                          <a:cs typeface="Arial"/>
                          <a:sym typeface="Arial"/>
                        </a:rPr>
                        <a:t>Random </a:t>
                      </a:r>
                      <a:r>
                        <a:rPr lang="it-IT" sz="1400" b="0" i="0" u="none" strike="noStrike" cap="none" dirty="0" err="1">
                          <a:solidFill>
                            <a:schemeClr val="dk2"/>
                          </a:solidFill>
                          <a:latin typeface="+mn-lt"/>
                          <a:cs typeface="Arial"/>
                          <a:sym typeface="Arial"/>
                        </a:rPr>
                        <a:t>Forest</a:t>
                      </a:r>
                      <a:endParaRPr lang="it-IT" sz="1400" b="0" i="0" u="none" strike="noStrike" cap="none" dirty="0">
                        <a:solidFill>
                          <a:schemeClr val="dk2"/>
                        </a:solidFill>
                        <a:latin typeface="+mn-lt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0" i="0" u="none" strike="noStrike" cap="none" dirty="0">
                          <a:solidFill>
                            <a:schemeClr val="dk2"/>
                          </a:solidFill>
                          <a:latin typeface="+mn-lt"/>
                          <a:cs typeface="Arial"/>
                          <a:sym typeface="Arial"/>
                        </a:rPr>
                        <a:t>Gini </a:t>
                      </a:r>
                      <a:r>
                        <a:rPr lang="it-IT" sz="1100" b="0" i="0" u="none" strike="noStrike" cap="none" dirty="0" err="1">
                          <a:solidFill>
                            <a:schemeClr val="dk2"/>
                          </a:solidFill>
                          <a:latin typeface="+mn-lt"/>
                          <a:cs typeface="Arial"/>
                          <a:sym typeface="Arial"/>
                        </a:rPr>
                        <a:t>loss</a:t>
                      </a:r>
                      <a:r>
                        <a:rPr lang="it-IT" sz="1100" b="0" i="0" u="none" strike="noStrike" cap="none" dirty="0">
                          <a:solidFill>
                            <a:schemeClr val="dk2"/>
                          </a:solidFill>
                          <a:latin typeface="+mn-lt"/>
                          <a:cs typeface="Arial"/>
                          <a:sym typeface="Arial"/>
                        </a:rPr>
                        <a:t> (0-1 </a:t>
                      </a:r>
                      <a:r>
                        <a:rPr lang="it-IT" sz="1100" b="0" i="0" u="none" strike="noStrike" cap="none" dirty="0" err="1">
                          <a:solidFill>
                            <a:schemeClr val="dk2"/>
                          </a:solidFill>
                          <a:latin typeface="+mn-lt"/>
                          <a:cs typeface="Arial"/>
                          <a:sym typeface="Arial"/>
                        </a:rPr>
                        <a:t>loss</a:t>
                      </a:r>
                      <a:r>
                        <a:rPr lang="it-IT" sz="1100" b="0" i="0" u="none" strike="noStrike" cap="none" dirty="0">
                          <a:solidFill>
                            <a:schemeClr val="dk2"/>
                          </a:solidFill>
                          <a:latin typeface="+mn-lt"/>
                          <a:cs typeface="Arial"/>
                          <a:sym typeface="Arial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0" i="0" u="none" strike="noStrike" cap="none" dirty="0" err="1">
                          <a:solidFill>
                            <a:schemeClr val="dk2"/>
                          </a:solidFill>
                          <a:latin typeface="+mn-lt"/>
                          <a:cs typeface="Arial"/>
                          <a:sym typeface="Arial"/>
                        </a:rPr>
                        <a:t>implicit</a:t>
                      </a:r>
                      <a:endParaRPr lang="it-IT" sz="1100" b="0" i="0" u="none" strike="noStrike" cap="none" dirty="0">
                        <a:solidFill>
                          <a:schemeClr val="dk2"/>
                        </a:solidFill>
                        <a:latin typeface="+mn-lt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0" i="0" u="none" strike="noStrike" cap="none" dirty="0" err="1">
                          <a:solidFill>
                            <a:schemeClr val="dk2"/>
                          </a:solidFill>
                          <a:latin typeface="+mn-lt"/>
                          <a:cs typeface="Arial"/>
                          <a:sym typeface="Arial"/>
                        </a:rPr>
                        <a:t>implicit</a:t>
                      </a:r>
                      <a:endParaRPr lang="it-IT" sz="1100" b="0" i="0" u="none" strike="noStrike" cap="none" dirty="0">
                        <a:solidFill>
                          <a:schemeClr val="dk2"/>
                        </a:solidFill>
                        <a:latin typeface="+mn-lt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3699943"/>
                  </a:ext>
                </a:extLst>
              </a:tr>
            </a:tbl>
          </a:graphicData>
        </a:graphic>
      </p:graphicFrame>
      <p:sp>
        <p:nvSpPr>
          <p:cNvPr id="2" name="Google Shape;432;p46">
            <a:extLst>
              <a:ext uri="{FF2B5EF4-FFF2-40B4-BE49-F238E27FC236}">
                <a16:creationId xmlns:a16="http://schemas.microsoft.com/office/drawing/2014/main" id="{32DF5074-4B7E-E75C-EFB4-2DA641706CD1}"/>
              </a:ext>
            </a:extLst>
          </p:cNvPr>
          <p:cNvSpPr txBox="1">
            <a:spLocks/>
          </p:cNvSpPr>
          <p:nvPr/>
        </p:nvSpPr>
        <p:spPr>
          <a:xfrm>
            <a:off x="8031686" y="4767676"/>
            <a:ext cx="959622" cy="341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 algn="r">
              <a:spcAft>
                <a:spcPts val="1200"/>
              </a:spcAft>
              <a:buFont typeface="Raleway Medium"/>
              <a:buNone/>
            </a:pPr>
            <a:r>
              <a:rPr lang="en-US" sz="1000" dirty="0">
                <a:solidFill>
                  <a:schemeClr val="bg1">
                    <a:lumMod val="25000"/>
                  </a:schemeClr>
                </a:solidFill>
                <a:latin typeface="+mn-lt"/>
                <a:ea typeface="Raleway"/>
                <a:cs typeface="Raleway"/>
                <a:sym typeface="Raleway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226955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8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pic>
        <p:nvPicPr>
          <p:cNvPr id="3" name="Immagine 2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5534A919-00E1-7683-E215-A11826818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202" y="1840150"/>
            <a:ext cx="6637595" cy="922100"/>
          </a:xfrm>
          <a:prstGeom prst="rect">
            <a:avLst/>
          </a:prstGeom>
        </p:spPr>
      </p:pic>
      <p:pic>
        <p:nvPicPr>
          <p:cNvPr id="5" name="Immagine 4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4157355B-38CE-2ADE-F433-2BC7288FD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581" y="3444818"/>
            <a:ext cx="6645216" cy="899238"/>
          </a:xfrm>
          <a:prstGeom prst="rect">
            <a:avLst/>
          </a:prstGeom>
        </p:spPr>
      </p:pic>
      <p:sp>
        <p:nvSpPr>
          <p:cNvPr id="6" name="Google Shape;258;p37">
            <a:extLst>
              <a:ext uri="{FF2B5EF4-FFF2-40B4-BE49-F238E27FC236}">
                <a16:creationId xmlns:a16="http://schemas.microsoft.com/office/drawing/2014/main" id="{9AC14C37-08AE-CAA6-B710-C4B0E433119E}"/>
              </a:ext>
            </a:extLst>
          </p:cNvPr>
          <p:cNvSpPr txBox="1">
            <a:spLocks/>
          </p:cNvSpPr>
          <p:nvPr/>
        </p:nvSpPr>
        <p:spPr>
          <a:xfrm>
            <a:off x="1245581" y="1298337"/>
            <a:ext cx="6645216" cy="5418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600" dirty="0"/>
          </a:p>
          <a:p>
            <a:r>
              <a:rPr lang="en-US" sz="1200" dirty="0">
                <a:solidFill>
                  <a:srgbClr val="003368"/>
                </a:solidFill>
                <a:latin typeface="+mn-lt"/>
              </a:rPr>
              <a:t>Custom training </a:t>
            </a:r>
            <a:r>
              <a:rPr lang="en-US" sz="1200" dirty="0" err="1">
                <a:solidFill>
                  <a:srgbClr val="003368"/>
                </a:solidFill>
                <a:latin typeface="+mn-lt"/>
              </a:rPr>
              <a:t>subdataset</a:t>
            </a:r>
            <a:r>
              <a:rPr lang="en-US" sz="1200" dirty="0">
                <a:solidFill>
                  <a:srgbClr val="003368"/>
                </a:solidFill>
                <a:latin typeface="+mn-lt"/>
              </a:rPr>
              <a:t>: 7200 images</a:t>
            </a:r>
          </a:p>
          <a:p>
            <a:r>
              <a:rPr lang="en-US" sz="1200" dirty="0">
                <a:solidFill>
                  <a:srgbClr val="003368"/>
                </a:solidFill>
                <a:latin typeface="+mn-lt"/>
              </a:rPr>
              <a:t>Custom testing </a:t>
            </a:r>
            <a:r>
              <a:rPr lang="en-US" sz="1200" dirty="0" err="1">
                <a:solidFill>
                  <a:srgbClr val="003368"/>
                </a:solidFill>
                <a:latin typeface="+mn-lt"/>
              </a:rPr>
              <a:t>subdataset</a:t>
            </a:r>
            <a:r>
              <a:rPr lang="en-US" sz="1200" dirty="0">
                <a:solidFill>
                  <a:srgbClr val="003368"/>
                </a:solidFill>
                <a:latin typeface="+mn-lt"/>
              </a:rPr>
              <a:t>: 1824 images</a:t>
            </a:r>
          </a:p>
          <a:p>
            <a:endParaRPr lang="en-US" dirty="0">
              <a:solidFill>
                <a:srgbClr val="003368"/>
              </a:solidFill>
              <a:latin typeface="+mn-lt"/>
            </a:endParaRPr>
          </a:p>
        </p:txBody>
      </p:sp>
      <p:sp>
        <p:nvSpPr>
          <p:cNvPr id="7" name="Google Shape;258;p37">
            <a:extLst>
              <a:ext uri="{FF2B5EF4-FFF2-40B4-BE49-F238E27FC236}">
                <a16:creationId xmlns:a16="http://schemas.microsoft.com/office/drawing/2014/main" id="{98A71BAF-88AE-80D7-C403-937140A6C93D}"/>
              </a:ext>
            </a:extLst>
          </p:cNvPr>
          <p:cNvSpPr txBox="1">
            <a:spLocks/>
          </p:cNvSpPr>
          <p:nvPr/>
        </p:nvSpPr>
        <p:spPr>
          <a:xfrm>
            <a:off x="1253202" y="2884406"/>
            <a:ext cx="6645216" cy="5418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600" dirty="0"/>
          </a:p>
          <a:p>
            <a:r>
              <a:rPr lang="en-US" sz="1200" dirty="0">
                <a:solidFill>
                  <a:srgbClr val="003368"/>
                </a:solidFill>
                <a:latin typeface="+mn-lt"/>
              </a:rPr>
              <a:t>Custom training </a:t>
            </a:r>
            <a:r>
              <a:rPr lang="en-US" sz="1200" dirty="0" err="1">
                <a:solidFill>
                  <a:srgbClr val="003368"/>
                </a:solidFill>
                <a:latin typeface="+mn-lt"/>
              </a:rPr>
              <a:t>subdataset</a:t>
            </a:r>
            <a:r>
              <a:rPr lang="en-US" sz="1200" dirty="0">
                <a:solidFill>
                  <a:srgbClr val="003368"/>
                </a:solidFill>
                <a:latin typeface="+mn-lt"/>
              </a:rPr>
              <a:t>: 12000 images</a:t>
            </a:r>
          </a:p>
          <a:p>
            <a:r>
              <a:rPr lang="en-US" sz="1200" dirty="0">
                <a:solidFill>
                  <a:srgbClr val="003368"/>
                </a:solidFill>
                <a:latin typeface="+mn-lt"/>
              </a:rPr>
              <a:t>Custom testing </a:t>
            </a:r>
            <a:r>
              <a:rPr lang="en-US" sz="1200" dirty="0" err="1">
                <a:solidFill>
                  <a:srgbClr val="003368"/>
                </a:solidFill>
                <a:latin typeface="+mn-lt"/>
              </a:rPr>
              <a:t>subdataset</a:t>
            </a:r>
            <a:r>
              <a:rPr lang="en-US" sz="1200" dirty="0">
                <a:solidFill>
                  <a:srgbClr val="003368"/>
                </a:solidFill>
                <a:latin typeface="+mn-lt"/>
              </a:rPr>
              <a:t>: 2400 images</a:t>
            </a:r>
          </a:p>
          <a:p>
            <a:endParaRPr lang="en-US" dirty="0">
              <a:solidFill>
                <a:srgbClr val="003368"/>
              </a:solidFill>
              <a:latin typeface="+mn-lt"/>
            </a:endParaRPr>
          </a:p>
        </p:txBody>
      </p:sp>
      <p:sp>
        <p:nvSpPr>
          <p:cNvPr id="2" name="Google Shape;432;p46">
            <a:extLst>
              <a:ext uri="{FF2B5EF4-FFF2-40B4-BE49-F238E27FC236}">
                <a16:creationId xmlns:a16="http://schemas.microsoft.com/office/drawing/2014/main" id="{628EA9BD-702D-1849-92B5-2D4BEC92E9D3}"/>
              </a:ext>
            </a:extLst>
          </p:cNvPr>
          <p:cNvSpPr txBox="1">
            <a:spLocks/>
          </p:cNvSpPr>
          <p:nvPr/>
        </p:nvSpPr>
        <p:spPr>
          <a:xfrm>
            <a:off x="8031686" y="4767676"/>
            <a:ext cx="959622" cy="341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 algn="r">
              <a:spcAft>
                <a:spcPts val="1200"/>
              </a:spcAft>
              <a:buFont typeface="Raleway Medium"/>
              <a:buNone/>
            </a:pPr>
            <a:r>
              <a:rPr lang="en-US" sz="1000" dirty="0">
                <a:solidFill>
                  <a:schemeClr val="bg1">
                    <a:lumMod val="25000"/>
                  </a:schemeClr>
                </a:solidFill>
                <a:latin typeface="+mn-lt"/>
                <a:ea typeface="Raleway"/>
                <a:cs typeface="Raleway"/>
                <a:sym typeface="Raleway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>
            <a:spLocks noGrp="1"/>
          </p:cNvSpPr>
          <p:nvPr>
            <p:ph type="title"/>
          </p:nvPr>
        </p:nvSpPr>
        <p:spPr>
          <a:xfrm>
            <a:off x="713100" y="374532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CONFUSION MATRIX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58" name="Google Shape;258;p37"/>
          <p:cNvSpPr txBox="1">
            <a:spLocks noGrp="1"/>
          </p:cNvSpPr>
          <p:nvPr>
            <p:ph type="subTitle" idx="1"/>
          </p:nvPr>
        </p:nvSpPr>
        <p:spPr>
          <a:xfrm>
            <a:off x="713099" y="1265083"/>
            <a:ext cx="8209227" cy="26973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SVC, Gaussian kernel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Optimal parameters:</a:t>
            </a:r>
          </a:p>
          <a:p>
            <a:pPr marL="285750" indent="-285750"/>
            <a:r>
              <a:rPr lang="en-US" dirty="0">
                <a:latin typeface="+mn-lt"/>
              </a:rPr>
              <a:t>C: 17,782</a:t>
            </a:r>
          </a:p>
          <a:p>
            <a:pPr marL="285750" indent="-285750"/>
            <a:r>
              <a:rPr lang="en-US" dirty="0">
                <a:latin typeface="+mn-lt"/>
              </a:rPr>
              <a:t>Gamma: scale </a:t>
            </a:r>
          </a:p>
          <a:p>
            <a:pPr marL="285750" indent="-285750"/>
            <a:r>
              <a:rPr lang="en-US" dirty="0">
                <a:latin typeface="+mn-lt"/>
              </a:rPr>
              <a:t>Kernel: </a:t>
            </a:r>
            <a:r>
              <a:rPr lang="en-US" dirty="0" err="1">
                <a:latin typeface="+mn-lt"/>
              </a:rPr>
              <a:t>rbf</a:t>
            </a:r>
            <a:r>
              <a:rPr lang="en-US" dirty="0">
                <a:latin typeface="+mn-lt"/>
              </a:rPr>
              <a:t> (gaussian)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it-IT" sz="1600" dirty="0"/>
          </a:p>
        </p:txBody>
      </p:sp>
      <p:pic>
        <p:nvPicPr>
          <p:cNvPr id="3" name="Immagine 2" descr="Immagine che contiene testo, schermata, linea, giallo&#10;&#10;Descrizione generata automaticamente">
            <a:extLst>
              <a:ext uri="{FF2B5EF4-FFF2-40B4-BE49-F238E27FC236}">
                <a16:creationId xmlns:a16="http://schemas.microsoft.com/office/drawing/2014/main" id="{248CE690-A0C5-DF9D-D24B-689A8164FA9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98520" y="661896"/>
            <a:ext cx="4533142" cy="4397623"/>
          </a:xfrm>
          <a:prstGeom prst="rect">
            <a:avLst/>
          </a:prstGeom>
        </p:spPr>
      </p:pic>
      <p:sp>
        <p:nvSpPr>
          <p:cNvPr id="4" name="Google Shape;432;p46">
            <a:extLst>
              <a:ext uri="{FF2B5EF4-FFF2-40B4-BE49-F238E27FC236}">
                <a16:creationId xmlns:a16="http://schemas.microsoft.com/office/drawing/2014/main" id="{A8F10F10-1633-C0BB-EFB2-88E312F8CA5E}"/>
              </a:ext>
            </a:extLst>
          </p:cNvPr>
          <p:cNvSpPr txBox="1">
            <a:spLocks/>
          </p:cNvSpPr>
          <p:nvPr/>
        </p:nvSpPr>
        <p:spPr>
          <a:xfrm>
            <a:off x="8031686" y="4767676"/>
            <a:ext cx="959622" cy="341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 algn="r">
              <a:spcAft>
                <a:spcPts val="1200"/>
              </a:spcAft>
              <a:buFont typeface="Raleway Medium"/>
              <a:buNone/>
            </a:pPr>
            <a:r>
              <a:rPr lang="en-US" sz="1000" dirty="0">
                <a:solidFill>
                  <a:schemeClr val="bg1">
                    <a:lumMod val="25000"/>
                  </a:schemeClr>
                </a:solidFill>
                <a:latin typeface="+mn-lt"/>
                <a:ea typeface="Raleway"/>
                <a:cs typeface="Raleway"/>
                <a:sym typeface="Raleway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089001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>
            <a:spLocks noGrp="1"/>
          </p:cNvSpPr>
          <p:nvPr>
            <p:ph type="title"/>
          </p:nvPr>
        </p:nvSpPr>
        <p:spPr>
          <a:xfrm>
            <a:off x="713100" y="374532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CONFUSION MATRIX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58" name="Google Shape;258;p37"/>
          <p:cNvSpPr txBox="1">
            <a:spLocks noGrp="1"/>
          </p:cNvSpPr>
          <p:nvPr>
            <p:ph type="subTitle" idx="1"/>
          </p:nvPr>
        </p:nvSpPr>
        <p:spPr>
          <a:xfrm>
            <a:off x="713099" y="1265083"/>
            <a:ext cx="8209227" cy="26973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R, K and U  </a:t>
            </a:r>
            <a:r>
              <a:rPr lang="en-US" dirty="0">
                <a:latin typeface="+mn-lt"/>
                <a:sym typeface="Wingdings" panose="05000000000000000000" pitchFamily="2" charset="2"/>
              </a:rPr>
              <a:t>  </a:t>
            </a:r>
            <a:r>
              <a:rPr lang="en-US" dirty="0">
                <a:latin typeface="+mn-lt"/>
              </a:rPr>
              <a:t>lower correspondence values</a:t>
            </a:r>
          </a:p>
        </p:txBody>
      </p:sp>
      <p:pic>
        <p:nvPicPr>
          <p:cNvPr id="3" name="Immagine 2" descr="Immagine che contiene testo, schermata, linea, giallo&#10;&#10;Descrizione generata automaticamente">
            <a:extLst>
              <a:ext uri="{FF2B5EF4-FFF2-40B4-BE49-F238E27FC236}">
                <a16:creationId xmlns:a16="http://schemas.microsoft.com/office/drawing/2014/main" id="{248CE690-A0C5-DF9D-D24B-689A8164FA9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95735" y="380294"/>
            <a:ext cx="2914866" cy="2827726"/>
          </a:xfrm>
          <a:prstGeom prst="rect">
            <a:avLst/>
          </a:prstGeom>
        </p:spPr>
      </p:pic>
      <p:pic>
        <p:nvPicPr>
          <p:cNvPr id="4" name="Immagine 3" descr="Immagine che contiene lastra dei raggi X, bianco e nero, nero, monocromatico&#10;&#10;Descrizione generata automaticamente">
            <a:extLst>
              <a:ext uri="{FF2B5EF4-FFF2-40B4-BE49-F238E27FC236}">
                <a16:creationId xmlns:a16="http://schemas.microsoft.com/office/drawing/2014/main" id="{66821CC7-D7F6-F1B4-ACFC-297DA0B8A16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0559" y="2299196"/>
            <a:ext cx="5242887" cy="1663202"/>
          </a:xfrm>
          <a:prstGeom prst="rect">
            <a:avLst/>
          </a:prstGeom>
        </p:spPr>
      </p:pic>
      <p:sp>
        <p:nvSpPr>
          <p:cNvPr id="5" name="Google Shape;432;p46">
            <a:extLst>
              <a:ext uri="{FF2B5EF4-FFF2-40B4-BE49-F238E27FC236}">
                <a16:creationId xmlns:a16="http://schemas.microsoft.com/office/drawing/2014/main" id="{3619566F-B561-FF9E-D213-75792C29D2EA}"/>
              </a:ext>
            </a:extLst>
          </p:cNvPr>
          <p:cNvSpPr txBox="1">
            <a:spLocks/>
          </p:cNvSpPr>
          <p:nvPr/>
        </p:nvSpPr>
        <p:spPr>
          <a:xfrm>
            <a:off x="8031686" y="4767676"/>
            <a:ext cx="959622" cy="341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 algn="r">
              <a:spcAft>
                <a:spcPts val="1200"/>
              </a:spcAft>
              <a:buFont typeface="Raleway Medium"/>
              <a:buNone/>
            </a:pPr>
            <a:r>
              <a:rPr lang="en-US" sz="1000" dirty="0">
                <a:solidFill>
                  <a:schemeClr val="bg1">
                    <a:lumMod val="25000"/>
                  </a:schemeClr>
                </a:solidFill>
                <a:latin typeface="+mn-lt"/>
                <a:ea typeface="Raleway"/>
                <a:cs typeface="Raleway"/>
                <a:sym typeface="Raleway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549774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>
            <a:spLocks noGrp="1"/>
          </p:cNvSpPr>
          <p:nvPr>
            <p:ph type="title"/>
          </p:nvPr>
        </p:nvSpPr>
        <p:spPr>
          <a:xfrm>
            <a:off x="442171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 &amp; POSSIBLE IMPROVEMENTS</a:t>
            </a:r>
            <a:endParaRPr dirty="0"/>
          </a:p>
        </p:txBody>
      </p:sp>
      <p:sp>
        <p:nvSpPr>
          <p:cNvPr id="186" name="Google Shape;186;p32"/>
          <p:cNvSpPr txBox="1">
            <a:spLocks noGrp="1"/>
          </p:cNvSpPr>
          <p:nvPr>
            <p:ph type="body" idx="1"/>
          </p:nvPr>
        </p:nvSpPr>
        <p:spPr>
          <a:xfrm>
            <a:off x="442171" y="1194150"/>
            <a:ext cx="7717800" cy="3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400" dirty="0">
                <a:latin typeface="+mn-lt"/>
              </a:rPr>
              <a:t>The</a:t>
            </a:r>
            <a:r>
              <a:rPr lang="en" sz="1400" dirty="0">
                <a:latin typeface="+mn-lt"/>
              </a:rPr>
              <a:t> SVC classification model (gaussian kernel) manages to solve this sign language classification problem with discrete results.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400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400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latin typeface="+mn-lt"/>
              </a:rPr>
              <a:t>Deep Learning can improve the performances in this specific task, thanks to: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400" dirty="0">
              <a:latin typeface="+mn-lt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it-IT" sz="1400" dirty="0">
                <a:latin typeface="+mn-lt"/>
              </a:rPr>
              <a:t>Learning a </a:t>
            </a:r>
            <a:r>
              <a:rPr lang="it-IT" sz="1400" dirty="0" err="1">
                <a:latin typeface="+mn-lt"/>
              </a:rPr>
              <a:t>better</a:t>
            </a:r>
            <a:r>
              <a:rPr lang="it-IT" sz="1400" dirty="0">
                <a:latin typeface="+mn-lt"/>
              </a:rPr>
              <a:t> </a:t>
            </a:r>
            <a:r>
              <a:rPr lang="it-IT" sz="1400" dirty="0" err="1">
                <a:latin typeface="+mn-lt"/>
              </a:rPr>
              <a:t>representation</a:t>
            </a:r>
            <a:r>
              <a:rPr lang="it-IT" sz="1400" dirty="0">
                <a:latin typeface="+mn-lt"/>
              </a:rPr>
              <a:t> of data (</a:t>
            </a:r>
            <a:r>
              <a:rPr lang="it-IT" sz="1400" dirty="0" err="1">
                <a:latin typeface="+mn-lt"/>
              </a:rPr>
              <a:t>instead</a:t>
            </a:r>
            <a:r>
              <a:rPr lang="it-IT" sz="1400" dirty="0">
                <a:latin typeface="+mn-lt"/>
              </a:rPr>
              <a:t> of </a:t>
            </a:r>
            <a:r>
              <a:rPr lang="it-IT" sz="1400" dirty="0" err="1">
                <a:latin typeface="+mn-lt"/>
              </a:rPr>
              <a:t>fixed</a:t>
            </a:r>
            <a:r>
              <a:rPr lang="it-IT" sz="1400" dirty="0">
                <a:latin typeface="+mn-lt"/>
              </a:rPr>
              <a:t>);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it-IT" sz="1400" dirty="0">
                <a:latin typeface="+mn-lt"/>
              </a:rPr>
              <a:t>A</a:t>
            </a:r>
            <a:r>
              <a:rPr lang="en" sz="1400" dirty="0">
                <a:latin typeface="+mn-lt"/>
              </a:rPr>
              <a:t>utomatic extraction of relevant features from images with Convolutional Neural Networks (CNN);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1400" dirty="0">
                <a:latin typeface="+mn-lt"/>
              </a:rPr>
              <a:t>Robustness to variations  </a:t>
            </a:r>
            <a:r>
              <a:rPr lang="en" sz="1400" dirty="0">
                <a:latin typeface="+mn-lt"/>
                <a:sym typeface="Wingdings" panose="05000000000000000000" pitchFamily="2" charset="2"/>
              </a:rPr>
              <a:t>  lighting, hand position and factors that can affect the images.</a:t>
            </a:r>
            <a:endParaRPr sz="1400" dirty="0">
              <a:latin typeface="+mn-lt"/>
            </a:endParaRPr>
          </a:p>
        </p:txBody>
      </p:sp>
      <p:sp>
        <p:nvSpPr>
          <p:cNvPr id="2" name="Google Shape;432;p46">
            <a:extLst>
              <a:ext uri="{FF2B5EF4-FFF2-40B4-BE49-F238E27FC236}">
                <a16:creationId xmlns:a16="http://schemas.microsoft.com/office/drawing/2014/main" id="{917C758C-0552-129D-BC2A-DD4C05D1B8A8}"/>
              </a:ext>
            </a:extLst>
          </p:cNvPr>
          <p:cNvSpPr txBox="1">
            <a:spLocks/>
          </p:cNvSpPr>
          <p:nvPr/>
        </p:nvSpPr>
        <p:spPr>
          <a:xfrm>
            <a:off x="8031686" y="4767676"/>
            <a:ext cx="959622" cy="341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 algn="r">
              <a:spcAft>
                <a:spcPts val="1200"/>
              </a:spcAft>
              <a:buFont typeface="Raleway Medium"/>
              <a:buNone/>
            </a:pPr>
            <a:r>
              <a:rPr lang="en-US" sz="1000" dirty="0">
                <a:solidFill>
                  <a:schemeClr val="bg1">
                    <a:lumMod val="25000"/>
                  </a:schemeClr>
                </a:solidFill>
                <a:latin typeface="+mn-lt"/>
                <a:ea typeface="Raleway"/>
                <a:cs typeface="Raleway"/>
                <a:sym typeface="Raleway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65;p57">
            <a:extLst>
              <a:ext uri="{FF2B5EF4-FFF2-40B4-BE49-F238E27FC236}">
                <a16:creationId xmlns:a16="http://schemas.microsoft.com/office/drawing/2014/main" id="{A6AF022B-C906-28B1-68FB-0FE0872D8F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99434" y="1394050"/>
            <a:ext cx="5143488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2"/>
                </a:solidFill>
              </a:rPr>
              <a:t>THANKS </a:t>
            </a:r>
            <a:br>
              <a:rPr lang="en" sz="3600" dirty="0">
                <a:solidFill>
                  <a:schemeClr val="dk2"/>
                </a:solidFill>
              </a:rPr>
            </a:br>
            <a:r>
              <a:rPr lang="en" sz="3600" dirty="0">
                <a:solidFill>
                  <a:schemeClr val="dk2"/>
                </a:solidFill>
              </a:rPr>
              <a:t>FOR THE ATTENTION!</a:t>
            </a:r>
            <a:endParaRPr sz="3600" dirty="0">
              <a:solidFill>
                <a:schemeClr val="dk2"/>
              </a:solidFill>
            </a:endParaRPr>
          </a:p>
        </p:txBody>
      </p:sp>
      <p:sp>
        <p:nvSpPr>
          <p:cNvPr id="7" name="Google Shape;666;p57">
            <a:extLst>
              <a:ext uri="{FF2B5EF4-FFF2-40B4-BE49-F238E27FC236}">
                <a16:creationId xmlns:a16="http://schemas.microsoft.com/office/drawing/2014/main" id="{DE098068-9AFB-0064-EFB0-3255DB1220A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49400" y="2804503"/>
            <a:ext cx="4045200" cy="10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DO YOU HAVE ANY QUESTIONS?</a:t>
            </a:r>
            <a:endParaRPr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6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4" name="Google Shape;186;p32">
            <a:extLst>
              <a:ext uri="{FF2B5EF4-FFF2-40B4-BE49-F238E27FC236}">
                <a16:creationId xmlns:a16="http://schemas.microsoft.com/office/drawing/2014/main" id="{51BC1A1E-B594-BE44-38AF-8658EA7141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3100" y="1194000"/>
            <a:ext cx="8369940" cy="3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100" dirty="0">
                <a:latin typeface="+mn-lt"/>
              </a:rPr>
              <a:t>[1] Dataset </a:t>
            </a:r>
            <a:r>
              <a:rPr lang="it-IT" sz="1100" dirty="0" err="1">
                <a:latin typeface="+mn-lt"/>
              </a:rPr>
              <a:t>Sign</a:t>
            </a:r>
            <a:r>
              <a:rPr lang="it-IT" sz="1100" dirty="0">
                <a:latin typeface="+mn-lt"/>
              </a:rPr>
              <a:t> Language MNIST: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000" dirty="0">
                <a:latin typeface="+mn-lt"/>
                <a:hlinkClick r:id="rId3"/>
              </a:rPr>
              <a:t>https://www.kaggle.com/datasets/datamunge/sign-language-mnist</a:t>
            </a:r>
            <a:endParaRPr lang="it-IT" sz="1000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it-IT" sz="1100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100" dirty="0">
                <a:latin typeface="+mn-lt"/>
              </a:rPr>
              <a:t>[2] </a:t>
            </a:r>
            <a:r>
              <a:rPr lang="it-IT" sz="1100" dirty="0" err="1">
                <a:latin typeface="+mn-lt"/>
              </a:rPr>
              <a:t>Scikit-Learn</a:t>
            </a:r>
            <a:r>
              <a:rPr lang="it-IT" sz="1100" dirty="0">
                <a:latin typeface="+mn-lt"/>
              </a:rPr>
              <a:t> estimator guide: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000" dirty="0">
                <a:latin typeface="+mn-lt"/>
                <a:hlinkClick r:id="rId4"/>
              </a:rPr>
              <a:t>https://scikit-learn.org/stable/tutorial/machine_learning_map/index.html</a:t>
            </a:r>
            <a:endParaRPr lang="it-IT" sz="1000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it-IT" sz="1100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100" dirty="0">
                <a:latin typeface="+mn-lt"/>
              </a:rPr>
              <a:t>[3] </a:t>
            </a:r>
            <a:r>
              <a:rPr lang="it-IT" sz="1100" dirty="0" err="1">
                <a:latin typeface="+mn-lt"/>
              </a:rPr>
              <a:t>Scikit-Learn</a:t>
            </a:r>
            <a:r>
              <a:rPr lang="it-IT" sz="1100" dirty="0">
                <a:latin typeface="+mn-lt"/>
              </a:rPr>
              <a:t>, SVM (SVC):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000" dirty="0">
                <a:latin typeface="+mn-lt"/>
                <a:hlinkClick r:id="rId5"/>
              </a:rPr>
              <a:t>https://scikit-learn.org/stable/modules/generated/sklearn.svm.SVC.html#sklearn.svm.SVC</a:t>
            </a:r>
            <a:endParaRPr lang="it-IT" sz="1000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it-IT" sz="1100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100" dirty="0">
                <a:latin typeface="+mn-lt"/>
              </a:rPr>
              <a:t>[4] </a:t>
            </a:r>
            <a:r>
              <a:rPr lang="it-IT" sz="1100" dirty="0" err="1">
                <a:latin typeface="+mn-lt"/>
              </a:rPr>
              <a:t>Scikit-Learn</a:t>
            </a:r>
            <a:r>
              <a:rPr lang="it-IT" sz="1100" dirty="0">
                <a:latin typeface="+mn-lt"/>
              </a:rPr>
              <a:t>, SVM (</a:t>
            </a:r>
            <a:r>
              <a:rPr lang="it-IT" sz="1100" dirty="0" err="1">
                <a:latin typeface="+mn-lt"/>
              </a:rPr>
              <a:t>LinearSVC</a:t>
            </a:r>
            <a:r>
              <a:rPr lang="it-IT" sz="1100" dirty="0">
                <a:latin typeface="+mn-lt"/>
              </a:rPr>
              <a:t>):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000" dirty="0">
                <a:latin typeface="+mn-lt"/>
                <a:hlinkClick r:id="rId6"/>
              </a:rPr>
              <a:t>https://scikit-learn.org/stable/modules/generated/sklearn.svm.LinearSVC.html#sklearn.svm.LinearSVC</a:t>
            </a:r>
            <a:endParaRPr lang="it-IT" sz="1000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it-IT" sz="1100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100" dirty="0">
                <a:latin typeface="+mn-lt"/>
              </a:rPr>
              <a:t>[5] </a:t>
            </a:r>
            <a:r>
              <a:rPr lang="it-IT" sz="1100" dirty="0" err="1">
                <a:latin typeface="+mn-lt"/>
              </a:rPr>
              <a:t>Scikit-Learn</a:t>
            </a:r>
            <a:r>
              <a:rPr lang="it-IT" sz="1100" dirty="0">
                <a:latin typeface="+mn-lt"/>
              </a:rPr>
              <a:t>, model </a:t>
            </a:r>
            <a:r>
              <a:rPr lang="it-IT" sz="1100" dirty="0" err="1">
                <a:latin typeface="+mn-lt"/>
              </a:rPr>
              <a:t>selection</a:t>
            </a:r>
            <a:r>
              <a:rPr lang="it-IT" sz="1100" dirty="0">
                <a:latin typeface="+mn-lt"/>
              </a:rPr>
              <a:t> </a:t>
            </a:r>
            <a:r>
              <a:rPr lang="it-IT" sz="1100" dirty="0" err="1">
                <a:latin typeface="+mn-lt"/>
              </a:rPr>
              <a:t>GridSearchCV</a:t>
            </a:r>
            <a:r>
              <a:rPr lang="it-IT" sz="1100" dirty="0">
                <a:latin typeface="+mn-lt"/>
              </a:rPr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000" dirty="0">
                <a:latin typeface="+mn-lt"/>
                <a:hlinkClick r:id="rId7"/>
              </a:rPr>
              <a:t>https://scikit-learn.org/stable/modules/generated/sklearn.model_selection.GridSearchCV.html#sklearn.model_selection.GridSearchCV</a:t>
            </a:r>
            <a:endParaRPr lang="it-IT" sz="1000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it-IT" sz="1100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100" dirty="0">
                <a:latin typeface="+mn-lt"/>
              </a:rPr>
              <a:t>[6] </a:t>
            </a:r>
            <a:r>
              <a:rPr lang="it-IT" sz="1100" dirty="0" err="1">
                <a:latin typeface="+mn-lt"/>
              </a:rPr>
              <a:t>Scikit-Learn</a:t>
            </a:r>
            <a:r>
              <a:rPr lang="it-IT" sz="1100" dirty="0">
                <a:latin typeface="+mn-lt"/>
              </a:rPr>
              <a:t>, Random </a:t>
            </a:r>
            <a:r>
              <a:rPr lang="it-IT" sz="1100" dirty="0" err="1">
                <a:latin typeface="+mn-lt"/>
              </a:rPr>
              <a:t>Forest</a:t>
            </a:r>
            <a:r>
              <a:rPr lang="it-IT" sz="1100" dirty="0">
                <a:latin typeface="+mn-lt"/>
              </a:rPr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000" dirty="0">
                <a:latin typeface="+mn-lt"/>
                <a:hlinkClick r:id="rId8"/>
              </a:rPr>
              <a:t>https://scikit-learn.org/stable/modules/generated/sklearn.ensemble.RandomForestClassifier.html#sklearn.ensemble.RandomForestClassifier</a:t>
            </a:r>
            <a:endParaRPr lang="it-IT" sz="1000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it-IT" sz="1000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it-IT" sz="1000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000" dirty="0">
                <a:latin typeface="+mn-lt"/>
              </a:rPr>
              <a:t>GitHub repository: </a:t>
            </a:r>
            <a:r>
              <a:rPr lang="it-IT" sz="1000" dirty="0">
                <a:latin typeface="+mn-lt"/>
                <a:hlinkClick r:id="rId9"/>
              </a:rPr>
              <a:t>https://github.com/thomascampagnolo97/sign_language_ML.git</a:t>
            </a:r>
            <a:endParaRPr lang="it-IT" sz="1000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it-IT" sz="1000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+mn-lt"/>
            </a:endParaRPr>
          </a:p>
        </p:txBody>
      </p:sp>
      <p:sp>
        <p:nvSpPr>
          <p:cNvPr id="5" name="Google Shape;432;p46">
            <a:extLst>
              <a:ext uri="{FF2B5EF4-FFF2-40B4-BE49-F238E27FC236}">
                <a16:creationId xmlns:a16="http://schemas.microsoft.com/office/drawing/2014/main" id="{0B6D4B80-786B-C9AD-85CF-BE3138C8EB15}"/>
              </a:ext>
            </a:extLst>
          </p:cNvPr>
          <p:cNvSpPr txBox="1">
            <a:spLocks/>
          </p:cNvSpPr>
          <p:nvPr/>
        </p:nvSpPr>
        <p:spPr>
          <a:xfrm>
            <a:off x="8031686" y="4767676"/>
            <a:ext cx="959622" cy="341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 algn="r">
              <a:spcAft>
                <a:spcPts val="1200"/>
              </a:spcAft>
              <a:buFont typeface="Raleway Medium"/>
              <a:buNone/>
            </a:pPr>
            <a:r>
              <a:rPr lang="en-US" sz="1000" dirty="0">
                <a:solidFill>
                  <a:schemeClr val="bg1">
                    <a:lumMod val="25000"/>
                  </a:schemeClr>
                </a:solidFill>
                <a:latin typeface="+mn-lt"/>
                <a:ea typeface="Raleway"/>
                <a:cs typeface="Raleway"/>
                <a:sym typeface="Raleway"/>
              </a:rPr>
              <a:t>17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>
            <a:spLocks noGrp="1"/>
          </p:cNvSpPr>
          <p:nvPr>
            <p:ph type="title"/>
          </p:nvPr>
        </p:nvSpPr>
        <p:spPr>
          <a:xfrm>
            <a:off x="713100" y="587892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SCENARIO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58" name="Google Shape;258;p37"/>
          <p:cNvSpPr txBox="1">
            <a:spLocks noGrp="1"/>
          </p:cNvSpPr>
          <p:nvPr>
            <p:ph type="subTitle" idx="1"/>
          </p:nvPr>
        </p:nvSpPr>
        <p:spPr>
          <a:xfrm>
            <a:off x="713099" y="1265083"/>
            <a:ext cx="8209227" cy="26973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Deaf-mute people often face challenges in social interaction due to language barriers.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Machine learning and classification techniques can be used to train social robots to recognize gestures and sign language expressions.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dirty="0">
              <a:latin typeface="+mn-l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Improves:</a:t>
            </a:r>
          </a:p>
          <a:p>
            <a:pPr marL="457200" lvl="0" indent="-2032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it-IT" dirty="0" err="1">
                <a:latin typeface="+mn-lt"/>
              </a:rPr>
              <a:t>Flexible</a:t>
            </a:r>
            <a:r>
              <a:rPr lang="it-IT" dirty="0">
                <a:latin typeface="+mn-lt"/>
              </a:rPr>
              <a:t> </a:t>
            </a:r>
            <a:r>
              <a:rPr lang="it-IT" dirty="0" err="1">
                <a:latin typeface="+mn-lt"/>
              </a:rPr>
              <a:t>communication</a:t>
            </a:r>
            <a:endParaRPr dirty="0">
              <a:latin typeface="+mn-lt"/>
            </a:endParaRPr>
          </a:p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latin typeface="+mn-lt"/>
              </a:rPr>
              <a:t>Accessibility</a:t>
            </a:r>
          </a:p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latin typeface="+mn-lt"/>
              </a:rPr>
              <a:t>Reduction of social isolation</a:t>
            </a:r>
            <a:endParaRPr lang="en" sz="1600" dirty="0">
              <a:latin typeface="+mn-l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it-IT" sz="1600" dirty="0"/>
          </a:p>
        </p:txBody>
      </p:sp>
      <p:sp>
        <p:nvSpPr>
          <p:cNvPr id="2" name="Google Shape;432;p46">
            <a:extLst>
              <a:ext uri="{FF2B5EF4-FFF2-40B4-BE49-F238E27FC236}">
                <a16:creationId xmlns:a16="http://schemas.microsoft.com/office/drawing/2014/main" id="{D3A87D72-CB8A-2381-8BBA-CBF028D2A9EF}"/>
              </a:ext>
            </a:extLst>
          </p:cNvPr>
          <p:cNvSpPr txBox="1">
            <a:spLocks/>
          </p:cNvSpPr>
          <p:nvPr/>
        </p:nvSpPr>
        <p:spPr>
          <a:xfrm>
            <a:off x="8031686" y="4767676"/>
            <a:ext cx="959622" cy="341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 algn="r">
              <a:spcAft>
                <a:spcPts val="1200"/>
              </a:spcAft>
              <a:buFont typeface="Raleway Medium"/>
              <a:buNone/>
            </a:pPr>
            <a:r>
              <a:rPr lang="en-US" sz="1000" dirty="0">
                <a:solidFill>
                  <a:schemeClr val="bg1">
                    <a:lumMod val="25000"/>
                  </a:schemeClr>
                </a:solidFill>
                <a:latin typeface="+mn-lt"/>
                <a:ea typeface="Raleway"/>
                <a:cs typeface="Raleway"/>
                <a:sym typeface="Raleway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Danza&#10;&#10;Descrizione generata automaticamente">
            <a:extLst>
              <a:ext uri="{FF2B5EF4-FFF2-40B4-BE49-F238E27FC236}">
                <a16:creationId xmlns:a16="http://schemas.microsoft.com/office/drawing/2014/main" id="{9B50EEF8-50B7-5FAE-078D-96105E70651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3183" y="1112100"/>
            <a:ext cx="4803294" cy="3402032"/>
          </a:xfrm>
          <a:prstGeom prst="rect">
            <a:avLst/>
          </a:prstGeom>
        </p:spPr>
      </p:pic>
      <p:sp>
        <p:nvSpPr>
          <p:cNvPr id="431" name="Google Shape;431;p46"/>
          <p:cNvSpPr txBox="1">
            <a:spLocks noGrp="1"/>
          </p:cNvSpPr>
          <p:nvPr>
            <p:ph type="title"/>
          </p:nvPr>
        </p:nvSpPr>
        <p:spPr>
          <a:xfrm>
            <a:off x="713100" y="359291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ORIGINAL DATASET</a:t>
            </a:r>
            <a:endParaRPr dirty="0"/>
          </a:p>
        </p:txBody>
      </p:sp>
      <p:cxnSp>
        <p:nvCxnSpPr>
          <p:cNvPr id="436" name="Google Shape;436;p46"/>
          <p:cNvCxnSpPr>
            <a:cxnSpLocks/>
          </p:cNvCxnSpPr>
          <p:nvPr/>
        </p:nvCxnSpPr>
        <p:spPr>
          <a:xfrm>
            <a:off x="5363502" y="1161504"/>
            <a:ext cx="0" cy="320960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432;p46">
            <a:extLst>
              <a:ext uri="{FF2B5EF4-FFF2-40B4-BE49-F238E27FC236}">
                <a16:creationId xmlns:a16="http://schemas.microsoft.com/office/drawing/2014/main" id="{7D1E2009-796C-FE32-353F-11CFF059D4F3}"/>
              </a:ext>
            </a:extLst>
          </p:cNvPr>
          <p:cNvSpPr txBox="1">
            <a:spLocks/>
          </p:cNvSpPr>
          <p:nvPr/>
        </p:nvSpPr>
        <p:spPr>
          <a:xfrm>
            <a:off x="2967468" y="4509784"/>
            <a:ext cx="2299009" cy="36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 algn="r">
              <a:spcAft>
                <a:spcPts val="1200"/>
              </a:spcAft>
              <a:buFont typeface="Raleway Medium"/>
              <a:buNone/>
            </a:pPr>
            <a:r>
              <a:rPr lang="en-US" sz="1000" b="1" dirty="0">
                <a:latin typeface="Raleway"/>
                <a:ea typeface="Raleway"/>
                <a:cs typeface="Raleway"/>
                <a:sym typeface="Raleway"/>
              </a:rPr>
              <a:t>Sign Language MNIST Dataset [1]</a:t>
            </a:r>
          </a:p>
        </p:txBody>
      </p:sp>
      <p:sp>
        <p:nvSpPr>
          <p:cNvPr id="9" name="Google Shape;186;p32">
            <a:extLst>
              <a:ext uri="{FF2B5EF4-FFF2-40B4-BE49-F238E27FC236}">
                <a16:creationId xmlns:a16="http://schemas.microsoft.com/office/drawing/2014/main" id="{5F62096C-55AE-EC23-3CD8-5ACBBE76219B}"/>
              </a:ext>
            </a:extLst>
          </p:cNvPr>
          <p:cNvSpPr txBox="1">
            <a:spLocks/>
          </p:cNvSpPr>
          <p:nvPr/>
        </p:nvSpPr>
        <p:spPr>
          <a:xfrm>
            <a:off x="4940979" y="1194150"/>
            <a:ext cx="3558777" cy="32096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5800" indent="-190500"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 sz="1200" dirty="0">
                <a:solidFill>
                  <a:schemeClr val="dk2"/>
                </a:solidFill>
                <a:latin typeface="+mn-lt"/>
              </a:rPr>
              <a:t>Training set (27455 samples)</a:t>
            </a:r>
          </a:p>
          <a:p>
            <a:pPr marL="685800" indent="-190500"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 sz="1200" dirty="0">
                <a:solidFill>
                  <a:schemeClr val="dk2"/>
                </a:solidFill>
                <a:latin typeface="+mn-lt"/>
              </a:rPr>
              <a:t>Test set (7172 samples)</a:t>
            </a:r>
          </a:p>
          <a:p>
            <a:pPr marL="685800" indent="-190500">
              <a:buClr>
                <a:schemeClr val="dk1"/>
              </a:buClr>
              <a:buSzPts val="1200"/>
              <a:buFont typeface="Arial"/>
              <a:buChar char="●"/>
            </a:pPr>
            <a:endParaRPr lang="en-US" sz="1200" dirty="0">
              <a:solidFill>
                <a:schemeClr val="dk2"/>
              </a:solidFill>
              <a:latin typeface="+mn-lt"/>
            </a:endParaRPr>
          </a:p>
          <a:p>
            <a:pPr marL="495300">
              <a:buClr>
                <a:schemeClr val="dk1"/>
              </a:buClr>
              <a:buSzPts val="1200"/>
            </a:pPr>
            <a:r>
              <a:rPr lang="en-US" sz="1200" dirty="0">
                <a:solidFill>
                  <a:schemeClr val="dk2"/>
                </a:solidFill>
                <a:latin typeface="+mn-lt"/>
              </a:rPr>
              <a:t>Label 0-25 mapped A-Z</a:t>
            </a:r>
          </a:p>
          <a:p>
            <a:pPr marL="495300">
              <a:buClr>
                <a:schemeClr val="dk1"/>
              </a:buClr>
              <a:buSzPts val="1200"/>
            </a:pPr>
            <a:endParaRPr lang="en-US" sz="1200" dirty="0">
              <a:solidFill>
                <a:schemeClr val="dk2"/>
              </a:solidFill>
              <a:latin typeface="+mn-lt"/>
            </a:endParaRPr>
          </a:p>
          <a:p>
            <a:pPr marL="495300">
              <a:buClr>
                <a:schemeClr val="dk1"/>
              </a:buClr>
              <a:buSzPts val="1200"/>
            </a:pPr>
            <a:r>
              <a:rPr lang="en-US" sz="1200" dirty="0">
                <a:solidFill>
                  <a:schemeClr val="dk2"/>
                </a:solidFill>
                <a:latin typeface="+mn-lt"/>
              </a:rPr>
              <a:t>No instances of J (9) &amp; Z (25) due to gesture movements.</a:t>
            </a:r>
          </a:p>
          <a:p>
            <a:pPr marL="495300">
              <a:buClr>
                <a:schemeClr val="dk1"/>
              </a:buClr>
              <a:buSzPts val="1200"/>
            </a:pPr>
            <a:endParaRPr lang="en-US" sz="1200" dirty="0">
              <a:solidFill>
                <a:schemeClr val="dk2"/>
              </a:solidFill>
              <a:latin typeface="+mn-lt"/>
            </a:endParaRPr>
          </a:p>
          <a:p>
            <a:pPr marL="495300">
              <a:buClr>
                <a:schemeClr val="dk1"/>
              </a:buClr>
              <a:buSzPts val="1200"/>
            </a:pPr>
            <a:r>
              <a:rPr lang="en-US" sz="1200" dirty="0">
                <a:solidFill>
                  <a:schemeClr val="dk2"/>
                </a:solidFill>
                <a:latin typeface="+mn-lt"/>
              </a:rPr>
              <a:t>Data structures:</a:t>
            </a:r>
          </a:p>
          <a:p>
            <a:pPr marL="495300">
              <a:buClr>
                <a:schemeClr val="dk1"/>
              </a:buClr>
              <a:buSzPts val="1200"/>
            </a:pPr>
            <a:endParaRPr lang="en-US" sz="1200" dirty="0">
              <a:solidFill>
                <a:schemeClr val="dk2"/>
              </a:solidFill>
              <a:latin typeface="+mn-lt"/>
            </a:endParaRPr>
          </a:p>
          <a:p>
            <a:pPr marL="495300" algn="ctr">
              <a:buClr>
                <a:schemeClr val="dk1"/>
              </a:buClr>
              <a:buSzPts val="1200"/>
            </a:pPr>
            <a:r>
              <a:rPr lang="en-US" sz="1100" dirty="0">
                <a:solidFill>
                  <a:schemeClr val="dk2"/>
                </a:solidFill>
                <a:latin typeface="+mn-lt"/>
              </a:rPr>
              <a:t>Label  |  pixel1  |  pixel2  |  …  |  pixel784</a:t>
            </a:r>
          </a:p>
          <a:p>
            <a:pPr marL="495300" algn="ctr">
              <a:buClr>
                <a:schemeClr val="dk1"/>
              </a:buClr>
              <a:buSzPts val="1200"/>
            </a:pPr>
            <a:r>
              <a:rPr lang="en-US" sz="1100" dirty="0">
                <a:solidFill>
                  <a:schemeClr val="dk2"/>
                </a:solidFill>
                <a:latin typeface="+mn-lt"/>
              </a:rPr>
              <a:t>…</a:t>
            </a:r>
          </a:p>
          <a:p>
            <a:pPr marL="495300" algn="ctr">
              <a:buClr>
                <a:schemeClr val="dk1"/>
              </a:buClr>
              <a:buSzPts val="1200"/>
            </a:pPr>
            <a:r>
              <a:rPr lang="en-US" sz="1100" dirty="0">
                <a:solidFill>
                  <a:schemeClr val="dk2"/>
                </a:solidFill>
                <a:latin typeface="+mn-lt"/>
              </a:rPr>
              <a:t>…</a:t>
            </a:r>
          </a:p>
          <a:p>
            <a:pPr marL="495300">
              <a:buClr>
                <a:schemeClr val="dk1"/>
              </a:buClr>
              <a:buSzPts val="1200"/>
            </a:pPr>
            <a:endParaRPr lang="en-US" sz="1200" dirty="0">
              <a:solidFill>
                <a:schemeClr val="dk2"/>
              </a:solidFill>
              <a:latin typeface="+mn-lt"/>
            </a:endParaRPr>
          </a:p>
          <a:p>
            <a:pPr marL="495300">
              <a:buClr>
                <a:schemeClr val="dk1"/>
              </a:buClr>
              <a:buSzPts val="1200"/>
            </a:pPr>
            <a:endParaRPr lang="en-US" sz="1200" dirty="0">
              <a:solidFill>
                <a:schemeClr val="dk2"/>
              </a:solidFill>
              <a:latin typeface="+mn-lt"/>
            </a:endParaRPr>
          </a:p>
          <a:p>
            <a:pPr marL="495300">
              <a:buClr>
                <a:schemeClr val="dk1"/>
              </a:buClr>
              <a:buSzPts val="1200"/>
            </a:pPr>
            <a:r>
              <a:rPr lang="en-US" sz="1200" dirty="0">
                <a:solidFill>
                  <a:schemeClr val="dk2"/>
                </a:solidFill>
                <a:latin typeface="+mn-lt"/>
              </a:rPr>
              <a:t>representing a single image of 28x28 pixels with grayscale values 0-255</a:t>
            </a:r>
          </a:p>
          <a:p>
            <a:pPr marL="495300">
              <a:buClr>
                <a:schemeClr val="dk1"/>
              </a:buClr>
              <a:buSzPts val="1200"/>
            </a:pPr>
            <a:endParaRPr lang="en-US" sz="1200" dirty="0">
              <a:solidFill>
                <a:schemeClr val="dk2"/>
              </a:solidFill>
              <a:latin typeface="+mn-lt"/>
            </a:endParaRPr>
          </a:p>
          <a:p>
            <a:pPr marL="495300">
              <a:buClr>
                <a:schemeClr val="dk1"/>
              </a:buClr>
              <a:buSzPts val="1200"/>
            </a:pPr>
            <a:endParaRPr lang="en-US" sz="1200" dirty="0">
              <a:solidFill>
                <a:schemeClr val="dk2"/>
              </a:solidFill>
              <a:latin typeface="+mn-lt"/>
            </a:endParaRPr>
          </a:p>
        </p:txBody>
      </p:sp>
      <p:sp>
        <p:nvSpPr>
          <p:cNvPr id="2" name="Google Shape;432;p46">
            <a:extLst>
              <a:ext uri="{FF2B5EF4-FFF2-40B4-BE49-F238E27FC236}">
                <a16:creationId xmlns:a16="http://schemas.microsoft.com/office/drawing/2014/main" id="{E5A92336-8ACB-2385-3ABF-0A9988EC0F1E}"/>
              </a:ext>
            </a:extLst>
          </p:cNvPr>
          <p:cNvSpPr txBox="1">
            <a:spLocks/>
          </p:cNvSpPr>
          <p:nvPr/>
        </p:nvSpPr>
        <p:spPr>
          <a:xfrm>
            <a:off x="8031686" y="4767676"/>
            <a:ext cx="959622" cy="341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 algn="r">
              <a:spcAft>
                <a:spcPts val="1200"/>
              </a:spcAft>
              <a:buFont typeface="Raleway Medium"/>
              <a:buNone/>
            </a:pPr>
            <a:r>
              <a:rPr lang="en-US" sz="1000" dirty="0">
                <a:solidFill>
                  <a:schemeClr val="bg1">
                    <a:lumMod val="25000"/>
                  </a:schemeClr>
                </a:solidFill>
                <a:latin typeface="+mn-lt"/>
                <a:ea typeface="Raleway"/>
                <a:cs typeface="Raleway"/>
                <a:sym typeface="Raleway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2"/>
          <p:cNvSpPr txBox="1">
            <a:spLocks noGrp="1"/>
          </p:cNvSpPr>
          <p:nvPr>
            <p:ph type="title"/>
          </p:nvPr>
        </p:nvSpPr>
        <p:spPr>
          <a:xfrm>
            <a:off x="713100" y="15931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CUSTOM SUB-DATASET</a:t>
            </a:r>
            <a:endParaRPr dirty="0"/>
          </a:p>
        </p:txBody>
      </p:sp>
      <p:sp>
        <p:nvSpPr>
          <p:cNvPr id="3" name="Google Shape;186;p32">
            <a:extLst>
              <a:ext uri="{FF2B5EF4-FFF2-40B4-BE49-F238E27FC236}">
                <a16:creationId xmlns:a16="http://schemas.microsoft.com/office/drawing/2014/main" id="{06B95D4D-75A2-57D6-4231-9FB4E7AA6E58}"/>
              </a:ext>
            </a:extLst>
          </p:cNvPr>
          <p:cNvSpPr txBox="1">
            <a:spLocks/>
          </p:cNvSpPr>
          <p:nvPr/>
        </p:nvSpPr>
        <p:spPr>
          <a:xfrm>
            <a:off x="2792611" y="661658"/>
            <a:ext cx="355877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200"/>
            </a:pPr>
            <a:r>
              <a:rPr lang="en-US" sz="1100" dirty="0">
                <a:solidFill>
                  <a:schemeClr val="dk2"/>
                </a:solidFill>
                <a:latin typeface="+mn-lt"/>
              </a:rPr>
              <a:t>(for Machine Learning approach)</a:t>
            </a:r>
          </a:p>
        </p:txBody>
      </p:sp>
      <p:pic>
        <p:nvPicPr>
          <p:cNvPr id="4" name="Immagine 3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F99CADD6-EFA9-2138-857B-F08EFDD89EA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4991" y="980662"/>
            <a:ext cx="7094017" cy="4083326"/>
          </a:xfrm>
          <a:prstGeom prst="rect">
            <a:avLst/>
          </a:prstGeom>
        </p:spPr>
      </p:pic>
      <p:sp>
        <p:nvSpPr>
          <p:cNvPr id="5" name="Google Shape;432;p46">
            <a:extLst>
              <a:ext uri="{FF2B5EF4-FFF2-40B4-BE49-F238E27FC236}">
                <a16:creationId xmlns:a16="http://schemas.microsoft.com/office/drawing/2014/main" id="{1682AD2D-AB96-D365-3F40-158BDC4F0A04}"/>
              </a:ext>
            </a:extLst>
          </p:cNvPr>
          <p:cNvSpPr txBox="1">
            <a:spLocks/>
          </p:cNvSpPr>
          <p:nvPr/>
        </p:nvSpPr>
        <p:spPr>
          <a:xfrm>
            <a:off x="8031686" y="4767676"/>
            <a:ext cx="959622" cy="341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 algn="r">
              <a:spcAft>
                <a:spcPts val="1200"/>
              </a:spcAft>
              <a:buFont typeface="Raleway Medium"/>
              <a:buNone/>
            </a:pPr>
            <a:r>
              <a:rPr lang="en-US" sz="1000" dirty="0">
                <a:solidFill>
                  <a:schemeClr val="bg1">
                    <a:lumMod val="25000"/>
                  </a:schemeClr>
                </a:solidFill>
                <a:latin typeface="+mn-lt"/>
                <a:ea typeface="Raleway"/>
                <a:cs typeface="Raleway"/>
                <a:sym typeface="Raleway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0"/>
          <p:cNvSpPr txBox="1">
            <a:spLocks noGrp="1"/>
          </p:cNvSpPr>
          <p:nvPr>
            <p:ph type="title"/>
          </p:nvPr>
        </p:nvSpPr>
        <p:spPr>
          <a:xfrm>
            <a:off x="789299" y="44934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PREPROCESSING &amp; DATA VISUALIZATION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" name="Google Shape;186;p32">
            <a:extLst>
              <a:ext uri="{FF2B5EF4-FFF2-40B4-BE49-F238E27FC236}">
                <a16:creationId xmlns:a16="http://schemas.microsoft.com/office/drawing/2014/main" id="{4182F85A-E439-6956-4DC5-63EA8F5BE1D1}"/>
              </a:ext>
            </a:extLst>
          </p:cNvPr>
          <p:cNvSpPr txBox="1">
            <a:spLocks/>
          </p:cNvSpPr>
          <p:nvPr/>
        </p:nvSpPr>
        <p:spPr>
          <a:xfrm>
            <a:off x="1174383" y="1163671"/>
            <a:ext cx="6795234" cy="863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Clr>
                <a:schemeClr val="dk1"/>
              </a:buClr>
              <a:buSzPts val="1200"/>
            </a:pPr>
            <a:r>
              <a:rPr lang="en-US" sz="1200" dirty="0">
                <a:solidFill>
                  <a:schemeClr val="dk2"/>
                </a:solidFill>
                <a:latin typeface="+mn-lt"/>
              </a:rPr>
              <a:t>Standard Scaler: </a:t>
            </a:r>
            <a:r>
              <a:rPr lang="en-US" sz="1200" dirty="0" err="1">
                <a:solidFill>
                  <a:schemeClr val="dk2"/>
                </a:solidFill>
                <a:latin typeface="+mn-lt"/>
              </a:rPr>
              <a:t>MinMaxScaler</a:t>
            </a:r>
            <a:r>
              <a:rPr lang="en-US" sz="1200" dirty="0">
                <a:solidFill>
                  <a:schemeClr val="dk2"/>
                </a:solidFill>
                <a:latin typeface="+mn-lt"/>
              </a:rPr>
              <a:t> mapping [0-255] </a:t>
            </a:r>
            <a:r>
              <a:rPr lang="en-US" sz="1200" dirty="0">
                <a:solidFill>
                  <a:schemeClr val="dk2"/>
                </a:solidFill>
                <a:latin typeface="+mn-lt"/>
                <a:sym typeface="Wingdings" panose="05000000000000000000" pitchFamily="2" charset="2"/>
              </a:rPr>
              <a:t> [0-1]</a:t>
            </a:r>
          </a:p>
          <a:p>
            <a:pPr algn="r">
              <a:buClr>
                <a:schemeClr val="dk1"/>
              </a:buClr>
              <a:buSzPts val="1200"/>
            </a:pPr>
            <a:endParaRPr lang="en-US" sz="1200" dirty="0">
              <a:solidFill>
                <a:schemeClr val="dk2"/>
              </a:solidFill>
              <a:latin typeface="+mn-lt"/>
              <a:sym typeface="Wingdings" panose="05000000000000000000" pitchFamily="2" charset="2"/>
            </a:endParaRPr>
          </a:p>
          <a:p>
            <a:pPr algn="r">
              <a:buClr>
                <a:schemeClr val="dk1"/>
              </a:buClr>
              <a:buSzPts val="1200"/>
            </a:pPr>
            <a:r>
              <a:rPr lang="en-US" sz="1200" dirty="0">
                <a:solidFill>
                  <a:schemeClr val="dk2"/>
                </a:solidFill>
                <a:latin typeface="+mn-lt"/>
              </a:rPr>
              <a:t>10 random images with related labels (classes) from custom training subset:</a:t>
            </a:r>
          </a:p>
        </p:txBody>
      </p:sp>
      <p:pic>
        <p:nvPicPr>
          <p:cNvPr id="4" name="Immagine 3" descr="Immagine che contiene bianco e nero, lastra dei raggi X&#10;&#10;Descrizione generata automaticamente">
            <a:extLst>
              <a:ext uri="{FF2B5EF4-FFF2-40B4-BE49-F238E27FC236}">
                <a16:creationId xmlns:a16="http://schemas.microsoft.com/office/drawing/2014/main" id="{5DA6B1CC-64C0-2B6B-01CD-98EEF80A20B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4383" y="1920590"/>
            <a:ext cx="6795234" cy="2773565"/>
          </a:xfrm>
          <a:prstGeom prst="rect">
            <a:avLst/>
          </a:prstGeom>
        </p:spPr>
      </p:pic>
      <p:sp>
        <p:nvSpPr>
          <p:cNvPr id="3" name="Google Shape;432;p46">
            <a:extLst>
              <a:ext uri="{FF2B5EF4-FFF2-40B4-BE49-F238E27FC236}">
                <a16:creationId xmlns:a16="http://schemas.microsoft.com/office/drawing/2014/main" id="{46C39D8B-05A4-6BD6-12EA-A18C2366A2B5}"/>
              </a:ext>
            </a:extLst>
          </p:cNvPr>
          <p:cNvSpPr txBox="1">
            <a:spLocks/>
          </p:cNvSpPr>
          <p:nvPr/>
        </p:nvSpPr>
        <p:spPr>
          <a:xfrm>
            <a:off x="8031686" y="4767676"/>
            <a:ext cx="959622" cy="341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 algn="r">
              <a:spcAft>
                <a:spcPts val="1200"/>
              </a:spcAft>
              <a:buFont typeface="Raleway Medium"/>
              <a:buNone/>
            </a:pPr>
            <a:r>
              <a:rPr lang="en-US" sz="1000" dirty="0">
                <a:solidFill>
                  <a:schemeClr val="bg1">
                    <a:lumMod val="25000"/>
                  </a:schemeClr>
                </a:solidFill>
                <a:latin typeface="+mn-lt"/>
                <a:ea typeface="Raleway"/>
                <a:cs typeface="Raleway"/>
                <a:sym typeface="Raleway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>
            <a:extLst>
              <a:ext uri="{FF2B5EF4-FFF2-40B4-BE49-F238E27FC236}">
                <a16:creationId xmlns:a16="http://schemas.microsoft.com/office/drawing/2014/main" id="{A24232D5-E5F6-142E-A273-CBC349692623}"/>
              </a:ext>
            </a:extLst>
          </p:cNvPr>
          <p:cNvGrpSpPr/>
          <p:nvPr/>
        </p:nvGrpSpPr>
        <p:grpSpPr>
          <a:xfrm>
            <a:off x="711788" y="464103"/>
            <a:ext cx="7719112" cy="3981248"/>
            <a:chOff x="711788" y="464103"/>
            <a:chExt cx="7719112" cy="3981248"/>
          </a:xfrm>
        </p:grpSpPr>
        <p:grpSp>
          <p:nvGrpSpPr>
            <p:cNvPr id="366" name="Google Shape;366;p45"/>
            <p:cNvGrpSpPr>
              <a:grpSpLocks/>
            </p:cNvGrpSpPr>
            <p:nvPr/>
          </p:nvGrpSpPr>
          <p:grpSpPr>
            <a:xfrm>
              <a:off x="2725515" y="799062"/>
              <a:ext cx="3690075" cy="3545375"/>
              <a:chOff x="2728390" y="1459859"/>
              <a:chExt cx="3690075" cy="3545375"/>
            </a:xfrm>
          </p:grpSpPr>
          <p:pic>
            <p:nvPicPr>
              <p:cNvPr id="367" name="Google Shape;367;p45"/>
              <p:cNvPicPr preferRelativeResize="0">
                <a:picLocks/>
              </p:cNvPicPr>
              <p:nvPr/>
            </p:nvPicPr>
            <p:blipFill rotWithShape="1">
              <a:blip r:embed="rId3">
                <a:alphaModFix/>
              </a:blip>
              <a:srcRect l="5768" r="5759"/>
              <a:stretch/>
            </p:blipFill>
            <p:spPr>
              <a:xfrm>
                <a:off x="2728390" y="1459859"/>
                <a:ext cx="3690075" cy="35453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8" name="Google Shape;368;p45"/>
              <p:cNvSpPr>
                <a:spLocks/>
              </p:cNvSpPr>
              <p:nvPr/>
            </p:nvSpPr>
            <p:spPr>
              <a:xfrm>
                <a:off x="3162443" y="1798657"/>
                <a:ext cx="2811000" cy="2811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1" name="Google Shape;391;p45"/>
            <p:cNvGrpSpPr>
              <a:grpSpLocks/>
            </p:cNvGrpSpPr>
            <p:nvPr/>
          </p:nvGrpSpPr>
          <p:grpSpPr>
            <a:xfrm>
              <a:off x="2619188" y="1158399"/>
              <a:ext cx="1430142" cy="828392"/>
              <a:chOff x="2622063" y="1819196"/>
              <a:chExt cx="1430142" cy="828392"/>
            </a:xfrm>
          </p:grpSpPr>
          <p:sp>
            <p:nvSpPr>
              <p:cNvPr id="392" name="Google Shape;392;p45"/>
              <p:cNvSpPr>
                <a:spLocks/>
              </p:cNvSpPr>
              <p:nvPr/>
            </p:nvSpPr>
            <p:spPr>
              <a:xfrm>
                <a:off x="3938805" y="2534188"/>
                <a:ext cx="113400" cy="113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93" name="Google Shape;393;p45"/>
              <p:cNvCxnSpPr>
                <a:cxnSpLocks/>
                <a:stCxn id="394" idx="3"/>
                <a:endCxn id="392" idx="2"/>
              </p:cNvCxnSpPr>
              <p:nvPr/>
            </p:nvCxnSpPr>
            <p:spPr>
              <a:xfrm>
                <a:off x="2622063" y="1819196"/>
                <a:ext cx="1316742" cy="771692"/>
              </a:xfrm>
              <a:prstGeom prst="bentConnector3">
                <a:avLst>
                  <a:gd name="adj1" fmla="val 50000"/>
                </a:avLst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11" name="Google Shape;411;p45"/>
            <p:cNvGrpSpPr>
              <a:grpSpLocks/>
            </p:cNvGrpSpPr>
            <p:nvPr/>
          </p:nvGrpSpPr>
          <p:grpSpPr>
            <a:xfrm>
              <a:off x="4517681" y="3219971"/>
              <a:ext cx="113400" cy="868081"/>
              <a:chOff x="4520556" y="3880768"/>
              <a:chExt cx="113400" cy="868081"/>
            </a:xfrm>
          </p:grpSpPr>
          <p:sp>
            <p:nvSpPr>
              <p:cNvPr id="412" name="Google Shape;412;p45"/>
              <p:cNvSpPr>
                <a:spLocks/>
              </p:cNvSpPr>
              <p:nvPr/>
            </p:nvSpPr>
            <p:spPr>
              <a:xfrm>
                <a:off x="4520556" y="3880768"/>
                <a:ext cx="113400" cy="113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13" name="Google Shape;413;p45"/>
              <p:cNvCxnSpPr>
                <a:cxnSpLocks/>
                <a:stCxn id="426" idx="0"/>
              </p:cNvCxnSpPr>
              <p:nvPr/>
            </p:nvCxnSpPr>
            <p:spPr>
              <a:xfrm rot="5400000" flipH="1" flipV="1">
                <a:off x="4193780" y="4366341"/>
                <a:ext cx="765015" cy="1"/>
              </a:xfrm>
              <a:prstGeom prst="bentConnector3">
                <a:avLst>
                  <a:gd name="adj1" fmla="val 50000"/>
                </a:avLst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15" name="Google Shape;415;p45"/>
            <p:cNvGrpSpPr>
              <a:grpSpLocks/>
            </p:cNvGrpSpPr>
            <p:nvPr/>
          </p:nvGrpSpPr>
          <p:grpSpPr>
            <a:xfrm>
              <a:off x="711788" y="464103"/>
              <a:ext cx="1907400" cy="1018332"/>
              <a:chOff x="713100" y="1762175"/>
              <a:chExt cx="1907400" cy="1018332"/>
            </a:xfrm>
          </p:grpSpPr>
          <p:sp>
            <p:nvSpPr>
              <p:cNvPr id="394" name="Google Shape;394;p45"/>
              <p:cNvSpPr txBox="1">
                <a:spLocks/>
              </p:cNvSpPr>
              <p:nvPr/>
            </p:nvSpPr>
            <p:spPr>
              <a:xfrm>
                <a:off x="713100" y="2132435"/>
                <a:ext cx="1907400" cy="6480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dirty="0">
                    <a:solidFill>
                      <a:schemeClr val="dk2"/>
                    </a:solidFill>
                    <a:latin typeface="Raleway Medium"/>
                    <a:ea typeface="Raleway Medium"/>
                    <a:cs typeface="Raleway Medium"/>
                    <a:sym typeface="Raleway Medium"/>
                  </a:rPr>
                  <a:t>Linear and </a:t>
                </a:r>
                <a:r>
                  <a:rPr lang="it-IT" dirty="0" err="1">
                    <a:solidFill>
                      <a:schemeClr val="dk2"/>
                    </a:solidFill>
                    <a:latin typeface="Raleway Medium"/>
                    <a:ea typeface="Raleway Medium"/>
                    <a:cs typeface="Raleway Medium"/>
                    <a:sym typeface="Raleway Medium"/>
                  </a:rPr>
                  <a:t>Gaussian</a:t>
                </a:r>
                <a:r>
                  <a:rPr lang="it-IT" dirty="0">
                    <a:solidFill>
                      <a:schemeClr val="dk2"/>
                    </a:solidFill>
                    <a:latin typeface="Raleway Medium"/>
                    <a:ea typeface="Raleway Medium"/>
                    <a:cs typeface="Raleway Medium"/>
                    <a:sym typeface="Raleway Medium"/>
                  </a:rPr>
                  <a:t> (</a:t>
                </a:r>
                <a:r>
                  <a:rPr lang="it-IT" dirty="0" err="1">
                    <a:solidFill>
                      <a:schemeClr val="dk2"/>
                    </a:solidFill>
                    <a:latin typeface="Raleway Medium"/>
                    <a:ea typeface="Raleway Medium"/>
                    <a:cs typeface="Raleway Medium"/>
                    <a:sym typeface="Raleway Medium"/>
                  </a:rPr>
                  <a:t>rbf</a:t>
                </a:r>
                <a:r>
                  <a:rPr lang="it-IT" dirty="0">
                    <a:solidFill>
                      <a:schemeClr val="dk2"/>
                    </a:solidFill>
                    <a:latin typeface="Raleway Medium"/>
                    <a:ea typeface="Raleway Medium"/>
                    <a:cs typeface="Raleway Medium"/>
                    <a:sym typeface="Raleway Medium"/>
                  </a:rPr>
                  <a:t>) kernels</a:t>
                </a:r>
                <a:endParaRPr dirty="0">
                  <a:solidFill>
                    <a:schemeClr val="dk2"/>
                  </a:solidFill>
                  <a:latin typeface="Raleway Medium"/>
                  <a:ea typeface="Raleway Medium"/>
                  <a:cs typeface="Raleway Medium"/>
                  <a:sym typeface="Raleway Medium"/>
                </a:endParaRPr>
              </a:p>
            </p:txBody>
          </p:sp>
          <p:sp>
            <p:nvSpPr>
              <p:cNvPr id="416" name="Google Shape;416;p45"/>
              <p:cNvSpPr txBox="1">
                <a:spLocks/>
              </p:cNvSpPr>
              <p:nvPr/>
            </p:nvSpPr>
            <p:spPr>
              <a:xfrm>
                <a:off x="713100" y="1762175"/>
                <a:ext cx="1907400" cy="35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chemeClr val="dk1"/>
                    </a:solidFill>
                    <a:latin typeface="Raleway Medium"/>
                    <a:ea typeface="Raleway Medium"/>
                    <a:cs typeface="Raleway Medium"/>
                    <a:sym typeface="Raleway Medium"/>
                  </a:rPr>
                  <a:t>Support Vector Machines - SVC</a:t>
                </a:r>
                <a:endParaRPr sz="1800" b="1" dirty="0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endParaRPr>
              </a:p>
            </p:txBody>
          </p:sp>
        </p:grpSp>
        <p:sp>
          <p:nvSpPr>
            <p:cNvPr id="422" name="Google Shape;422;p45"/>
            <p:cNvSpPr txBox="1">
              <a:spLocks/>
            </p:cNvSpPr>
            <p:nvPr/>
          </p:nvSpPr>
          <p:spPr>
            <a:xfrm>
              <a:off x="6523500" y="464103"/>
              <a:ext cx="1907400" cy="6637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Support Vector Machines - LinearSVC</a:t>
              </a:r>
              <a:endParaRPr sz="1800" b="1" dirty="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426" name="Google Shape;426;p45"/>
            <p:cNvSpPr txBox="1">
              <a:spLocks/>
            </p:cNvSpPr>
            <p:nvPr/>
          </p:nvSpPr>
          <p:spPr>
            <a:xfrm>
              <a:off x="3619712" y="4088051"/>
              <a:ext cx="1907400" cy="35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Random Forest</a:t>
              </a:r>
              <a:endParaRPr sz="1800" b="1" dirty="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sp>
        <p:nvSpPr>
          <p:cNvPr id="3" name="Titolo 2">
            <a:extLst>
              <a:ext uri="{FF2B5EF4-FFF2-40B4-BE49-F238E27FC236}">
                <a16:creationId xmlns:a16="http://schemas.microsoft.com/office/drawing/2014/main" id="{D5B08B12-6E5A-BF30-B57C-81269179F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608" y="2064919"/>
            <a:ext cx="3101152" cy="973834"/>
          </a:xfrm>
        </p:spPr>
        <p:txBody>
          <a:bodyPr/>
          <a:lstStyle/>
          <a:p>
            <a:pPr algn="ctr"/>
            <a:r>
              <a:rPr lang="it-IT" sz="2400" dirty="0"/>
              <a:t>CLASSIFICATION MODELS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14FC8A90-7716-3ED1-8C5B-16EC2C153905}"/>
              </a:ext>
            </a:extLst>
          </p:cNvPr>
          <p:cNvGrpSpPr/>
          <p:nvPr/>
        </p:nvGrpSpPr>
        <p:grpSpPr>
          <a:xfrm flipH="1">
            <a:off x="5173089" y="1137859"/>
            <a:ext cx="1430142" cy="841930"/>
            <a:chOff x="6583813" y="2064919"/>
            <a:chExt cx="1430142" cy="946913"/>
          </a:xfrm>
        </p:grpSpPr>
        <p:sp>
          <p:nvSpPr>
            <p:cNvPr id="10" name="Google Shape;392;p45">
              <a:extLst>
                <a:ext uri="{FF2B5EF4-FFF2-40B4-BE49-F238E27FC236}">
                  <a16:creationId xmlns:a16="http://schemas.microsoft.com/office/drawing/2014/main" id="{A5DA3EB0-DAFC-72E0-486B-333131EA4D3B}"/>
                </a:ext>
              </a:extLst>
            </p:cNvPr>
            <p:cNvSpPr>
              <a:spLocks/>
            </p:cNvSpPr>
            <p:nvPr/>
          </p:nvSpPr>
          <p:spPr>
            <a:xfrm>
              <a:off x="7900555" y="2898432"/>
              <a:ext cx="113400" cy="113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" name="Google Shape;393;p45">
              <a:extLst>
                <a:ext uri="{FF2B5EF4-FFF2-40B4-BE49-F238E27FC236}">
                  <a16:creationId xmlns:a16="http://schemas.microsoft.com/office/drawing/2014/main" id="{CD638D95-799B-1BAE-32C3-C6B0AD8488A6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>
              <a:off x="6583813" y="2064919"/>
              <a:ext cx="1316742" cy="890213"/>
            </a:xfrm>
            <a:prstGeom prst="bentConnector3">
              <a:avLst>
                <a:gd name="adj1" fmla="val 50000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" name="Google Shape;186;p32">
            <a:extLst>
              <a:ext uri="{FF2B5EF4-FFF2-40B4-BE49-F238E27FC236}">
                <a16:creationId xmlns:a16="http://schemas.microsoft.com/office/drawing/2014/main" id="{B046D49D-532A-1AAB-34FD-3B6BF7940892}"/>
              </a:ext>
            </a:extLst>
          </p:cNvPr>
          <p:cNvSpPr txBox="1">
            <a:spLocks/>
          </p:cNvSpPr>
          <p:nvPr/>
        </p:nvSpPr>
        <p:spPr>
          <a:xfrm>
            <a:off x="711788" y="4371610"/>
            <a:ext cx="355877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200"/>
            </a:pPr>
            <a:r>
              <a:rPr lang="en-US" sz="1100" dirty="0">
                <a:solidFill>
                  <a:schemeClr val="dk2"/>
                </a:solidFill>
                <a:latin typeface="+mn-lt"/>
              </a:rPr>
              <a:t>The estimators are chosen following the </a:t>
            </a:r>
          </a:p>
          <a:p>
            <a:pPr>
              <a:buClr>
                <a:schemeClr val="dk1"/>
              </a:buClr>
              <a:buSzPts val="1200"/>
            </a:pPr>
            <a:r>
              <a:rPr lang="en-US" sz="1100" dirty="0">
                <a:solidFill>
                  <a:schemeClr val="dk2"/>
                </a:solidFill>
                <a:latin typeface="+mn-lt"/>
              </a:rPr>
              <a:t>scikit-learn guide [2]</a:t>
            </a:r>
          </a:p>
        </p:txBody>
      </p:sp>
      <p:sp>
        <p:nvSpPr>
          <p:cNvPr id="2" name="Google Shape;432;p46">
            <a:extLst>
              <a:ext uri="{FF2B5EF4-FFF2-40B4-BE49-F238E27FC236}">
                <a16:creationId xmlns:a16="http://schemas.microsoft.com/office/drawing/2014/main" id="{B0BA9FD4-A4E5-8E48-95DE-2A5A81B93EC5}"/>
              </a:ext>
            </a:extLst>
          </p:cNvPr>
          <p:cNvSpPr txBox="1">
            <a:spLocks/>
          </p:cNvSpPr>
          <p:nvPr/>
        </p:nvSpPr>
        <p:spPr>
          <a:xfrm>
            <a:off x="8031686" y="4767676"/>
            <a:ext cx="959622" cy="341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 algn="r">
              <a:spcAft>
                <a:spcPts val="1200"/>
              </a:spcAft>
              <a:buFont typeface="Raleway Medium"/>
              <a:buNone/>
            </a:pPr>
            <a:r>
              <a:rPr lang="en-US" sz="1000" dirty="0">
                <a:solidFill>
                  <a:schemeClr val="bg1">
                    <a:lumMod val="25000"/>
                  </a:schemeClr>
                </a:solidFill>
                <a:latin typeface="+mn-lt"/>
                <a:ea typeface="Raleway"/>
                <a:cs typeface="Raleway"/>
                <a:sym typeface="Raleway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" name="Google Shape;485;p49"/>
          <p:cNvGrpSpPr/>
          <p:nvPr/>
        </p:nvGrpSpPr>
        <p:grpSpPr>
          <a:xfrm>
            <a:off x="1300264" y="1198591"/>
            <a:ext cx="2349800" cy="1488137"/>
            <a:chOff x="835014" y="969262"/>
            <a:chExt cx="2349800" cy="2219875"/>
          </a:xfrm>
        </p:grpSpPr>
        <p:pic>
          <p:nvPicPr>
            <p:cNvPr id="486" name="Google Shape;486;p49"/>
            <p:cNvPicPr preferRelativeResize="0"/>
            <p:nvPr/>
          </p:nvPicPr>
          <p:blipFill rotWithShape="1">
            <a:blip r:embed="rId3">
              <a:alphaModFix/>
            </a:blip>
            <a:srcRect l="5752" r="5752"/>
            <a:stretch/>
          </p:blipFill>
          <p:spPr>
            <a:xfrm rot="4">
              <a:off x="835014" y="969263"/>
              <a:ext cx="2349800" cy="22198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7" name="Google Shape;487;p49"/>
            <p:cNvSpPr/>
            <p:nvPr/>
          </p:nvSpPr>
          <p:spPr>
            <a:xfrm>
              <a:off x="1273414" y="1334324"/>
              <a:ext cx="1684500" cy="168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3" name="Google Shape;503;p49"/>
          <p:cNvSpPr txBox="1">
            <a:spLocks noGrp="1"/>
          </p:cNvSpPr>
          <p:nvPr>
            <p:ph type="title"/>
          </p:nvPr>
        </p:nvSpPr>
        <p:spPr>
          <a:xfrm>
            <a:off x="715714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SVC – Support Vector Classifier</a:t>
            </a:r>
            <a:endParaRPr dirty="0"/>
          </a:p>
        </p:txBody>
      </p:sp>
      <p:sp>
        <p:nvSpPr>
          <p:cNvPr id="504" name="Google Shape;504;p49"/>
          <p:cNvSpPr txBox="1">
            <a:spLocks noGrp="1"/>
          </p:cNvSpPr>
          <p:nvPr>
            <p:ph type="subTitle" idx="7"/>
          </p:nvPr>
        </p:nvSpPr>
        <p:spPr>
          <a:xfrm>
            <a:off x="1200689" y="2773220"/>
            <a:ext cx="2760450" cy="18806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n-lt"/>
              </a:rPr>
              <a:t>C</a:t>
            </a:r>
            <a:r>
              <a:rPr lang="en" dirty="0">
                <a:latin typeface="+mn-lt"/>
              </a:rPr>
              <a:t>: regularization parameter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latin typeface="+mn-l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latin typeface="+mn-lt"/>
              </a:rPr>
              <a:t>K</a:t>
            </a:r>
            <a:r>
              <a:rPr lang="en" b="1" dirty="0">
                <a:latin typeface="+mn-lt"/>
              </a:rPr>
              <a:t>ernel</a:t>
            </a:r>
            <a:r>
              <a:rPr lang="en" dirty="0">
                <a:latin typeface="+mn-lt"/>
              </a:rPr>
              <a:t>: [linear, rbf]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latin typeface="+mn-l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latin typeface="+mn-lt"/>
                <a:cs typeface="Times New Roman" panose="02020603050405020304" pitchFamily="18" charset="0"/>
              </a:rPr>
              <a:t>γ</a:t>
            </a:r>
            <a:r>
              <a:rPr lang="en" dirty="0">
                <a:latin typeface="+mn-lt"/>
              </a:rPr>
              <a:t>: kernel coefficient for rbf (regulate the non linearity of the model)</a:t>
            </a:r>
            <a:endParaRPr dirty="0">
              <a:latin typeface="+mn-lt"/>
            </a:endParaRPr>
          </a:p>
        </p:txBody>
      </p:sp>
      <p:sp>
        <p:nvSpPr>
          <p:cNvPr id="506" name="Google Shape;506;p49"/>
          <p:cNvSpPr txBox="1">
            <a:spLocks noGrp="1"/>
          </p:cNvSpPr>
          <p:nvPr>
            <p:ph type="subTitle" idx="2"/>
          </p:nvPr>
        </p:nvSpPr>
        <p:spPr>
          <a:xfrm>
            <a:off x="1712414" y="1804707"/>
            <a:ext cx="171075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HYPERPARAMETERS</a:t>
            </a:r>
            <a:endParaRPr sz="2000" dirty="0"/>
          </a:p>
        </p:txBody>
      </p:sp>
      <p:grpSp>
        <p:nvGrpSpPr>
          <p:cNvPr id="13" name="Google Shape;485;p49">
            <a:extLst>
              <a:ext uri="{FF2B5EF4-FFF2-40B4-BE49-F238E27FC236}">
                <a16:creationId xmlns:a16="http://schemas.microsoft.com/office/drawing/2014/main" id="{D2AC33D6-3F6C-3E7A-070C-2C7704838024}"/>
              </a:ext>
            </a:extLst>
          </p:cNvPr>
          <p:cNvGrpSpPr/>
          <p:nvPr/>
        </p:nvGrpSpPr>
        <p:grpSpPr>
          <a:xfrm flipH="1">
            <a:off x="5147280" y="1198593"/>
            <a:ext cx="2349800" cy="1488137"/>
            <a:chOff x="835014" y="969262"/>
            <a:chExt cx="2349800" cy="2219875"/>
          </a:xfrm>
        </p:grpSpPr>
        <p:pic>
          <p:nvPicPr>
            <p:cNvPr id="14" name="Google Shape;486;p49">
              <a:extLst>
                <a:ext uri="{FF2B5EF4-FFF2-40B4-BE49-F238E27FC236}">
                  <a16:creationId xmlns:a16="http://schemas.microsoft.com/office/drawing/2014/main" id="{BBF19CC2-26B0-7A17-5519-F30A285D969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752" r="5752"/>
            <a:stretch/>
          </p:blipFill>
          <p:spPr>
            <a:xfrm rot="4">
              <a:off x="835014" y="969263"/>
              <a:ext cx="2349800" cy="22198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487;p49">
              <a:extLst>
                <a:ext uri="{FF2B5EF4-FFF2-40B4-BE49-F238E27FC236}">
                  <a16:creationId xmlns:a16="http://schemas.microsoft.com/office/drawing/2014/main" id="{815E6613-0411-7B57-0D76-10771E337DF7}"/>
                </a:ext>
              </a:extLst>
            </p:cNvPr>
            <p:cNvSpPr/>
            <p:nvPr/>
          </p:nvSpPr>
          <p:spPr>
            <a:xfrm>
              <a:off x="1273414" y="1334324"/>
              <a:ext cx="1684500" cy="168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506;p49">
            <a:extLst>
              <a:ext uri="{FF2B5EF4-FFF2-40B4-BE49-F238E27FC236}">
                <a16:creationId xmlns:a16="http://schemas.microsoft.com/office/drawing/2014/main" id="{D6BEB981-A55F-410F-BFDC-220ACE465C27}"/>
              </a:ext>
            </a:extLst>
          </p:cNvPr>
          <p:cNvSpPr txBox="1">
            <a:spLocks/>
          </p:cNvSpPr>
          <p:nvPr/>
        </p:nvSpPr>
        <p:spPr>
          <a:xfrm>
            <a:off x="5369902" y="1794339"/>
            <a:ext cx="171075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1800" b="1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 b="1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 b="1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 b="1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 b="1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 b="1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 b="1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 b="1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 b="1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/>
            <a:r>
              <a:rPr lang="it-IT" sz="1200" dirty="0"/>
              <a:t>DECISION APPROACH</a:t>
            </a:r>
            <a:endParaRPr lang="it-IT" sz="2000" dirty="0"/>
          </a:p>
        </p:txBody>
      </p:sp>
      <p:sp>
        <p:nvSpPr>
          <p:cNvPr id="27" name="Google Shape;504;p49">
            <a:extLst>
              <a:ext uri="{FF2B5EF4-FFF2-40B4-BE49-F238E27FC236}">
                <a16:creationId xmlns:a16="http://schemas.microsoft.com/office/drawing/2014/main" id="{3D98EA52-1D3C-288A-660B-7EDC37FDC53C}"/>
              </a:ext>
            </a:extLst>
          </p:cNvPr>
          <p:cNvSpPr txBox="1">
            <a:spLocks/>
          </p:cNvSpPr>
          <p:nvPr/>
        </p:nvSpPr>
        <p:spPr>
          <a:xfrm>
            <a:off x="4836205" y="2773220"/>
            <a:ext cx="2760450" cy="1880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/>
            <a:r>
              <a:rPr lang="en-US" b="1" dirty="0">
                <a:latin typeface="+mn-lt"/>
              </a:rPr>
              <a:t>One – vs – One</a:t>
            </a:r>
          </a:p>
          <a:p>
            <a:pPr marL="0" indent="0"/>
            <a:endParaRPr lang="en-US" b="1" dirty="0">
              <a:latin typeface="+mn-lt"/>
            </a:endParaRPr>
          </a:p>
          <a:p>
            <a:pPr marL="0" indent="0"/>
            <a:r>
              <a:rPr lang="en-US" dirty="0">
                <a:latin typeface="+mn-lt"/>
              </a:rPr>
              <a:t>Majority voting</a:t>
            </a:r>
          </a:p>
          <a:p>
            <a:pPr marL="0" indent="0"/>
            <a:endParaRPr lang="en-US" dirty="0">
              <a:latin typeface="+mn-lt"/>
            </a:endParaRPr>
          </a:p>
        </p:txBody>
      </p:sp>
      <p:sp>
        <p:nvSpPr>
          <p:cNvPr id="2" name="Google Shape;432;p46">
            <a:extLst>
              <a:ext uri="{FF2B5EF4-FFF2-40B4-BE49-F238E27FC236}">
                <a16:creationId xmlns:a16="http://schemas.microsoft.com/office/drawing/2014/main" id="{E4CCE92C-57EA-46B3-5B08-15776B4F10EE}"/>
              </a:ext>
            </a:extLst>
          </p:cNvPr>
          <p:cNvSpPr txBox="1">
            <a:spLocks/>
          </p:cNvSpPr>
          <p:nvPr/>
        </p:nvSpPr>
        <p:spPr>
          <a:xfrm>
            <a:off x="6216431" y="770141"/>
            <a:ext cx="959622" cy="341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spcAft>
                <a:spcPts val="1200"/>
              </a:spcAft>
              <a:buFont typeface="Raleway Medium"/>
              <a:buNone/>
            </a:pPr>
            <a:r>
              <a:rPr lang="en-US" sz="1000" b="1" dirty="0">
                <a:latin typeface="Raleway"/>
                <a:ea typeface="Raleway"/>
                <a:cs typeface="Raleway"/>
                <a:sym typeface="Raleway"/>
              </a:rPr>
              <a:t>[3]</a:t>
            </a:r>
          </a:p>
        </p:txBody>
      </p:sp>
      <p:sp>
        <p:nvSpPr>
          <p:cNvPr id="3" name="Google Shape;432;p46">
            <a:extLst>
              <a:ext uri="{FF2B5EF4-FFF2-40B4-BE49-F238E27FC236}">
                <a16:creationId xmlns:a16="http://schemas.microsoft.com/office/drawing/2014/main" id="{BB091AD3-B566-B3F8-E389-840E8416897A}"/>
              </a:ext>
            </a:extLst>
          </p:cNvPr>
          <p:cNvSpPr txBox="1">
            <a:spLocks/>
          </p:cNvSpPr>
          <p:nvPr/>
        </p:nvSpPr>
        <p:spPr>
          <a:xfrm>
            <a:off x="8031686" y="4767676"/>
            <a:ext cx="959622" cy="341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 algn="r">
              <a:spcAft>
                <a:spcPts val="1200"/>
              </a:spcAft>
              <a:buFont typeface="Raleway Medium"/>
              <a:buNone/>
            </a:pPr>
            <a:r>
              <a:rPr lang="en-US" sz="1000" dirty="0">
                <a:solidFill>
                  <a:schemeClr val="bg1">
                    <a:lumMod val="25000"/>
                  </a:schemeClr>
                </a:solidFill>
                <a:latin typeface="+mn-lt"/>
                <a:ea typeface="Raleway"/>
                <a:cs typeface="Raleway"/>
                <a:sym typeface="Raleway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" name="Google Shape;485;p49"/>
          <p:cNvGrpSpPr/>
          <p:nvPr/>
        </p:nvGrpSpPr>
        <p:grpSpPr>
          <a:xfrm>
            <a:off x="1300264" y="1198591"/>
            <a:ext cx="2349800" cy="1488137"/>
            <a:chOff x="835014" y="969262"/>
            <a:chExt cx="2349800" cy="2219875"/>
          </a:xfrm>
        </p:grpSpPr>
        <p:pic>
          <p:nvPicPr>
            <p:cNvPr id="486" name="Google Shape;486;p49"/>
            <p:cNvPicPr preferRelativeResize="0"/>
            <p:nvPr/>
          </p:nvPicPr>
          <p:blipFill rotWithShape="1">
            <a:blip r:embed="rId3">
              <a:alphaModFix/>
            </a:blip>
            <a:srcRect l="5752" r="5752"/>
            <a:stretch/>
          </p:blipFill>
          <p:spPr>
            <a:xfrm rot="4">
              <a:off x="835014" y="969263"/>
              <a:ext cx="2349800" cy="22198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7" name="Google Shape;487;p49"/>
            <p:cNvSpPr/>
            <p:nvPr/>
          </p:nvSpPr>
          <p:spPr>
            <a:xfrm>
              <a:off x="1273414" y="1334324"/>
              <a:ext cx="1684500" cy="168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3" name="Google Shape;503;p49"/>
          <p:cNvSpPr txBox="1">
            <a:spLocks noGrp="1"/>
          </p:cNvSpPr>
          <p:nvPr>
            <p:ph type="title"/>
          </p:nvPr>
        </p:nvSpPr>
        <p:spPr>
          <a:xfrm>
            <a:off x="715714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LinearSVC</a:t>
            </a:r>
            <a:endParaRPr dirty="0"/>
          </a:p>
        </p:txBody>
      </p:sp>
      <p:sp>
        <p:nvSpPr>
          <p:cNvPr id="504" name="Google Shape;504;p49"/>
          <p:cNvSpPr txBox="1">
            <a:spLocks noGrp="1"/>
          </p:cNvSpPr>
          <p:nvPr>
            <p:ph type="subTitle" idx="7"/>
          </p:nvPr>
        </p:nvSpPr>
        <p:spPr>
          <a:xfrm>
            <a:off x="1200689" y="2773220"/>
            <a:ext cx="2760450" cy="18806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n-lt"/>
              </a:rPr>
              <a:t>C</a:t>
            </a:r>
            <a:r>
              <a:rPr lang="en" dirty="0">
                <a:latin typeface="+mn-lt"/>
              </a:rPr>
              <a:t>: regularization parameter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latin typeface="+mn-l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 err="1">
                <a:latin typeface="+mn-lt"/>
              </a:rPr>
              <a:t>loss</a:t>
            </a:r>
            <a:r>
              <a:rPr lang="en" dirty="0">
                <a:latin typeface="+mn-lt"/>
              </a:rPr>
              <a:t>: </a:t>
            </a:r>
            <a:r>
              <a:rPr lang="en" i="1" dirty="0">
                <a:latin typeface="+mn-lt"/>
              </a:rPr>
              <a:t>Hinge</a:t>
            </a:r>
            <a:r>
              <a:rPr lang="en" dirty="0">
                <a:latin typeface="+mn-lt"/>
              </a:rPr>
              <a:t>, standard SVM loss, </a:t>
            </a:r>
            <a:r>
              <a:rPr lang="en" i="1" dirty="0">
                <a:latin typeface="+mn-lt"/>
              </a:rPr>
              <a:t>squared</a:t>
            </a:r>
            <a:r>
              <a:rPr lang="en" dirty="0">
                <a:latin typeface="+mn-lt"/>
              </a:rPr>
              <a:t>_hinge (default)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latin typeface="+mn-l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n-lt"/>
              </a:rPr>
              <a:t>penalty</a:t>
            </a:r>
            <a:r>
              <a:rPr lang="en" dirty="0">
                <a:latin typeface="+mn-lt"/>
              </a:rPr>
              <a:t>: </a:t>
            </a:r>
            <a:r>
              <a:rPr lang="en" i="1" dirty="0">
                <a:latin typeface="+mn-lt"/>
              </a:rPr>
              <a:t>l2</a:t>
            </a:r>
            <a:r>
              <a:rPr lang="en" dirty="0">
                <a:latin typeface="+mn-lt"/>
              </a:rPr>
              <a:t>, standard used in SVC (norm2)</a:t>
            </a:r>
            <a:endParaRPr dirty="0">
              <a:latin typeface="+mn-lt"/>
            </a:endParaRPr>
          </a:p>
        </p:txBody>
      </p:sp>
      <p:sp>
        <p:nvSpPr>
          <p:cNvPr id="506" name="Google Shape;506;p49"/>
          <p:cNvSpPr txBox="1">
            <a:spLocks noGrp="1"/>
          </p:cNvSpPr>
          <p:nvPr>
            <p:ph type="subTitle" idx="2"/>
          </p:nvPr>
        </p:nvSpPr>
        <p:spPr>
          <a:xfrm>
            <a:off x="1712414" y="1804707"/>
            <a:ext cx="171075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HYPERPARAMETERS</a:t>
            </a:r>
            <a:endParaRPr sz="2000" dirty="0"/>
          </a:p>
        </p:txBody>
      </p:sp>
      <p:grpSp>
        <p:nvGrpSpPr>
          <p:cNvPr id="13" name="Google Shape;485;p49">
            <a:extLst>
              <a:ext uri="{FF2B5EF4-FFF2-40B4-BE49-F238E27FC236}">
                <a16:creationId xmlns:a16="http://schemas.microsoft.com/office/drawing/2014/main" id="{D2AC33D6-3F6C-3E7A-070C-2C7704838024}"/>
              </a:ext>
            </a:extLst>
          </p:cNvPr>
          <p:cNvGrpSpPr/>
          <p:nvPr/>
        </p:nvGrpSpPr>
        <p:grpSpPr>
          <a:xfrm flipH="1">
            <a:off x="5147280" y="1198593"/>
            <a:ext cx="2349800" cy="1488137"/>
            <a:chOff x="835014" y="969262"/>
            <a:chExt cx="2349800" cy="2219875"/>
          </a:xfrm>
        </p:grpSpPr>
        <p:pic>
          <p:nvPicPr>
            <p:cNvPr id="14" name="Google Shape;486;p49">
              <a:extLst>
                <a:ext uri="{FF2B5EF4-FFF2-40B4-BE49-F238E27FC236}">
                  <a16:creationId xmlns:a16="http://schemas.microsoft.com/office/drawing/2014/main" id="{BBF19CC2-26B0-7A17-5519-F30A285D969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752" r="5752"/>
            <a:stretch/>
          </p:blipFill>
          <p:spPr>
            <a:xfrm rot="4">
              <a:off x="835014" y="969263"/>
              <a:ext cx="2349800" cy="22198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487;p49">
              <a:extLst>
                <a:ext uri="{FF2B5EF4-FFF2-40B4-BE49-F238E27FC236}">
                  <a16:creationId xmlns:a16="http://schemas.microsoft.com/office/drawing/2014/main" id="{815E6613-0411-7B57-0D76-10771E337DF7}"/>
                </a:ext>
              </a:extLst>
            </p:cNvPr>
            <p:cNvSpPr/>
            <p:nvPr/>
          </p:nvSpPr>
          <p:spPr>
            <a:xfrm>
              <a:off x="1273414" y="1334324"/>
              <a:ext cx="1684500" cy="168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506;p49">
            <a:extLst>
              <a:ext uri="{FF2B5EF4-FFF2-40B4-BE49-F238E27FC236}">
                <a16:creationId xmlns:a16="http://schemas.microsoft.com/office/drawing/2014/main" id="{D6BEB981-A55F-410F-BFDC-220ACE465C27}"/>
              </a:ext>
            </a:extLst>
          </p:cNvPr>
          <p:cNvSpPr txBox="1">
            <a:spLocks/>
          </p:cNvSpPr>
          <p:nvPr/>
        </p:nvSpPr>
        <p:spPr>
          <a:xfrm>
            <a:off x="5369902" y="1794339"/>
            <a:ext cx="171075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1800" b="1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 b="1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 b="1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 b="1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 b="1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 b="1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 b="1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 b="1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 b="1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/>
            <a:r>
              <a:rPr lang="it-IT" sz="1200" dirty="0"/>
              <a:t>DECISION APPROACH</a:t>
            </a:r>
            <a:endParaRPr lang="it-IT" sz="2000" dirty="0"/>
          </a:p>
        </p:txBody>
      </p:sp>
      <p:sp>
        <p:nvSpPr>
          <p:cNvPr id="27" name="Google Shape;504;p49">
            <a:extLst>
              <a:ext uri="{FF2B5EF4-FFF2-40B4-BE49-F238E27FC236}">
                <a16:creationId xmlns:a16="http://schemas.microsoft.com/office/drawing/2014/main" id="{3D98EA52-1D3C-288A-660B-7EDC37FDC53C}"/>
              </a:ext>
            </a:extLst>
          </p:cNvPr>
          <p:cNvSpPr txBox="1">
            <a:spLocks/>
          </p:cNvSpPr>
          <p:nvPr/>
        </p:nvSpPr>
        <p:spPr>
          <a:xfrm>
            <a:off x="4836205" y="2773220"/>
            <a:ext cx="2760450" cy="1880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/>
            <a:r>
              <a:rPr lang="en-US" b="1" dirty="0">
                <a:latin typeface="+mn-lt"/>
              </a:rPr>
              <a:t>One – vs – Rest</a:t>
            </a:r>
          </a:p>
          <a:p>
            <a:pPr marL="0" indent="0"/>
            <a:endParaRPr lang="en-US" b="1" dirty="0">
              <a:latin typeface="+mn-lt"/>
            </a:endParaRPr>
          </a:p>
          <a:p>
            <a:pPr marL="0" indent="0"/>
            <a:r>
              <a:rPr lang="en-US" dirty="0">
                <a:latin typeface="+mn-lt"/>
              </a:rPr>
              <a:t>Signed distances from the hyperplanes</a:t>
            </a:r>
          </a:p>
          <a:p>
            <a:pPr marL="0" indent="0"/>
            <a:endParaRPr lang="en-US" dirty="0"/>
          </a:p>
        </p:txBody>
      </p:sp>
      <p:sp>
        <p:nvSpPr>
          <p:cNvPr id="2" name="Google Shape;432;p46">
            <a:extLst>
              <a:ext uri="{FF2B5EF4-FFF2-40B4-BE49-F238E27FC236}">
                <a16:creationId xmlns:a16="http://schemas.microsoft.com/office/drawing/2014/main" id="{4CA9574B-77E9-1982-43A9-F54D97FCFB48}"/>
              </a:ext>
            </a:extLst>
          </p:cNvPr>
          <p:cNvSpPr txBox="1">
            <a:spLocks/>
          </p:cNvSpPr>
          <p:nvPr/>
        </p:nvSpPr>
        <p:spPr>
          <a:xfrm>
            <a:off x="2580914" y="798300"/>
            <a:ext cx="959622" cy="341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spcAft>
                <a:spcPts val="1200"/>
              </a:spcAft>
              <a:buFont typeface="Raleway Medium"/>
              <a:buNone/>
            </a:pPr>
            <a:r>
              <a:rPr lang="en-US" sz="1000" b="1" dirty="0">
                <a:latin typeface="Raleway"/>
                <a:ea typeface="Raleway"/>
                <a:cs typeface="Raleway"/>
                <a:sym typeface="Raleway"/>
              </a:rPr>
              <a:t>[4]</a:t>
            </a:r>
          </a:p>
        </p:txBody>
      </p:sp>
      <p:sp>
        <p:nvSpPr>
          <p:cNvPr id="3" name="Google Shape;432;p46">
            <a:extLst>
              <a:ext uri="{FF2B5EF4-FFF2-40B4-BE49-F238E27FC236}">
                <a16:creationId xmlns:a16="http://schemas.microsoft.com/office/drawing/2014/main" id="{49A191A5-37A9-658F-5F3F-8CB930D25F68}"/>
              </a:ext>
            </a:extLst>
          </p:cNvPr>
          <p:cNvSpPr txBox="1">
            <a:spLocks/>
          </p:cNvSpPr>
          <p:nvPr/>
        </p:nvSpPr>
        <p:spPr>
          <a:xfrm>
            <a:off x="8031686" y="4767676"/>
            <a:ext cx="959622" cy="341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 algn="r">
              <a:spcAft>
                <a:spcPts val="1200"/>
              </a:spcAft>
              <a:buFont typeface="Raleway Medium"/>
              <a:buNone/>
            </a:pPr>
            <a:r>
              <a:rPr lang="en-US" sz="1000" dirty="0">
                <a:solidFill>
                  <a:schemeClr val="bg1">
                    <a:lumMod val="25000"/>
                  </a:schemeClr>
                </a:solidFill>
                <a:latin typeface="+mn-lt"/>
                <a:ea typeface="Raleway"/>
                <a:cs typeface="Raleway"/>
                <a:sym typeface="Raleway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948312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03;p49">
            <a:extLst>
              <a:ext uri="{FF2B5EF4-FFF2-40B4-BE49-F238E27FC236}">
                <a16:creationId xmlns:a16="http://schemas.microsoft.com/office/drawing/2014/main" id="{B57FC5BC-F3B9-7F99-874F-A526056C86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714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GridSearchCV</a:t>
            </a:r>
            <a:endParaRPr dirty="0"/>
          </a:p>
        </p:txBody>
      </p:sp>
      <p:sp>
        <p:nvSpPr>
          <p:cNvPr id="8" name="Google Shape;258;p37">
            <a:extLst>
              <a:ext uri="{FF2B5EF4-FFF2-40B4-BE49-F238E27FC236}">
                <a16:creationId xmlns:a16="http://schemas.microsoft.com/office/drawing/2014/main" id="{3A78EB22-DC3B-96AC-BECB-E45E3B8A5291}"/>
              </a:ext>
            </a:extLst>
          </p:cNvPr>
          <p:cNvSpPr txBox="1">
            <a:spLocks/>
          </p:cNvSpPr>
          <p:nvPr/>
        </p:nvSpPr>
        <p:spPr>
          <a:xfrm>
            <a:off x="713099" y="1457237"/>
            <a:ext cx="8209227" cy="26973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600"/>
          </a:p>
          <a:p>
            <a:r>
              <a:rPr lang="en-US" u="sng">
                <a:solidFill>
                  <a:srgbClr val="003368"/>
                </a:solidFill>
                <a:latin typeface="+mn-lt"/>
              </a:rPr>
              <a:t>GRID</a:t>
            </a:r>
            <a:r>
              <a:rPr lang="en-US">
                <a:latin typeface="+mn-lt"/>
              </a:rPr>
              <a:t> </a:t>
            </a:r>
          </a:p>
          <a:p>
            <a:endParaRPr lang="en-US">
              <a:latin typeface="+mn-lt"/>
            </a:endParaRPr>
          </a:p>
          <a:p>
            <a:r>
              <a:rPr lang="en-US" sz="1200">
                <a:latin typeface="+mn-lt"/>
              </a:rPr>
              <a:t>Previously described hyperparameters (e.g. C: logspace(-4,3,5), kernel: [linear, rbf], …)</a:t>
            </a:r>
          </a:p>
          <a:p>
            <a:endParaRPr lang="en-US" sz="1200">
              <a:latin typeface="+mn-lt"/>
            </a:endParaRPr>
          </a:p>
          <a:p>
            <a:endParaRPr lang="en-US">
              <a:latin typeface="+mn-lt"/>
            </a:endParaRPr>
          </a:p>
          <a:p>
            <a:r>
              <a:rPr lang="en-US" u="sng">
                <a:latin typeface="+mn-lt"/>
              </a:rPr>
              <a:t>CROSS-VALIDATION</a:t>
            </a:r>
          </a:p>
          <a:p>
            <a:endParaRPr lang="en-US">
              <a:latin typeface="+mn-lt"/>
            </a:endParaRPr>
          </a:p>
          <a:p>
            <a:r>
              <a:rPr lang="en-US" sz="1200">
                <a:latin typeface="+mn-lt"/>
              </a:rPr>
              <a:t>Splitting strategy, based on </a:t>
            </a:r>
            <a:r>
              <a:rPr lang="en-US" sz="1200" i="1">
                <a:latin typeface="+mn-lt"/>
              </a:rPr>
              <a:t>Stratified K-folds </a:t>
            </a:r>
            <a:r>
              <a:rPr lang="en-US" sz="1200">
                <a:latin typeface="+mn-lt"/>
              </a:rPr>
              <a:t>(e.g. cv = 10)</a:t>
            </a:r>
          </a:p>
          <a:p>
            <a:endParaRPr lang="en-US" sz="1200">
              <a:latin typeface="+mn-lt"/>
            </a:endParaRPr>
          </a:p>
          <a:p>
            <a:endParaRPr lang="en-US">
              <a:latin typeface="+mn-lt"/>
            </a:endParaRPr>
          </a:p>
          <a:p>
            <a:r>
              <a:rPr lang="en-US" u="sng">
                <a:latin typeface="+mn-lt"/>
              </a:rPr>
              <a:t>SCORING</a:t>
            </a:r>
          </a:p>
          <a:p>
            <a:endParaRPr lang="en-US">
              <a:latin typeface="+mn-lt"/>
            </a:endParaRPr>
          </a:p>
          <a:p>
            <a:r>
              <a:rPr lang="en-US" sz="1200">
                <a:latin typeface="+mn-lt"/>
              </a:rPr>
              <a:t>Strategy to evaluate the performance of the cross-validated model on the test set (e.g. scoring = ‘</a:t>
            </a:r>
            <a:r>
              <a:rPr lang="en-US" sz="1200" i="1">
                <a:latin typeface="+mn-lt"/>
              </a:rPr>
              <a:t>accuracy’)</a:t>
            </a:r>
          </a:p>
          <a:p>
            <a:pPr>
              <a:spcBef>
                <a:spcPts val="1000"/>
              </a:spcBef>
            </a:pPr>
            <a:endParaRPr lang="it-IT" sz="1600" dirty="0"/>
          </a:p>
        </p:txBody>
      </p:sp>
      <p:sp>
        <p:nvSpPr>
          <p:cNvPr id="9" name="Google Shape;432;p46">
            <a:extLst>
              <a:ext uri="{FF2B5EF4-FFF2-40B4-BE49-F238E27FC236}">
                <a16:creationId xmlns:a16="http://schemas.microsoft.com/office/drawing/2014/main" id="{8FBF030A-67DF-FA5F-13CC-239F6E5FE530}"/>
              </a:ext>
            </a:extLst>
          </p:cNvPr>
          <p:cNvSpPr txBox="1">
            <a:spLocks/>
          </p:cNvSpPr>
          <p:nvPr/>
        </p:nvSpPr>
        <p:spPr>
          <a:xfrm>
            <a:off x="8031686" y="4767676"/>
            <a:ext cx="959622" cy="341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 algn="r">
              <a:spcAft>
                <a:spcPts val="1200"/>
              </a:spcAft>
              <a:buFont typeface="Raleway Medium"/>
              <a:buNone/>
            </a:pPr>
            <a:r>
              <a:rPr lang="en-US" sz="1000" dirty="0">
                <a:solidFill>
                  <a:schemeClr val="bg1">
                    <a:lumMod val="25000"/>
                  </a:schemeClr>
                </a:solidFill>
                <a:latin typeface="+mn-lt"/>
                <a:ea typeface="Raleway"/>
                <a:cs typeface="Raleway"/>
                <a:sym typeface="Raleway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533245625"/>
      </p:ext>
    </p:extLst>
  </p:cSld>
  <p:clrMapOvr>
    <a:masterClrMapping/>
  </p:clrMapOvr>
</p:sld>
</file>

<file path=ppt/theme/theme1.xml><?xml version="1.0" encoding="utf-8"?>
<a:theme xmlns:a="http://schemas.openxmlformats.org/drawingml/2006/main" name="Encephalitis Brain Infection by Slidesgo">
  <a:themeElements>
    <a:clrScheme name="Simple Light">
      <a:dk1>
        <a:srgbClr val="3000FF"/>
      </a:dk1>
      <a:lt1>
        <a:srgbClr val="EBEBEB"/>
      </a:lt1>
      <a:dk2>
        <a:srgbClr val="003368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000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</TotalTime>
  <Words>837</Words>
  <Application>Microsoft Office PowerPoint</Application>
  <PresentationFormat>Presentazione su schermo (16:9)</PresentationFormat>
  <Paragraphs>193</Paragraphs>
  <Slides>17</Slides>
  <Notes>17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3" baseType="lpstr">
      <vt:lpstr>Raleway ExtraBold</vt:lpstr>
      <vt:lpstr>Raleway</vt:lpstr>
      <vt:lpstr>Arial</vt:lpstr>
      <vt:lpstr>Cambria Math</vt:lpstr>
      <vt:lpstr>Raleway Medium</vt:lpstr>
      <vt:lpstr>Encephalitis Brain Infection by Slidesgo</vt:lpstr>
      <vt:lpstr>SIGN LANGUAGE CLASSIFICATION</vt:lpstr>
      <vt:lpstr>SCENARIO</vt:lpstr>
      <vt:lpstr>ORIGINAL DATASET</vt:lpstr>
      <vt:lpstr>CUSTOM SUB-DATASET</vt:lpstr>
      <vt:lpstr>PREPROCESSING &amp; DATA VISUALIZATION</vt:lpstr>
      <vt:lpstr>CLASSIFICATION MODELS</vt:lpstr>
      <vt:lpstr>SVC – Support Vector Classifier</vt:lpstr>
      <vt:lpstr>LinearSVC</vt:lpstr>
      <vt:lpstr>GridSearchCV</vt:lpstr>
      <vt:lpstr>Random Forest</vt:lpstr>
      <vt:lpstr>MINIMIZATION PROBLEM</vt:lpstr>
      <vt:lpstr>RESULTS</vt:lpstr>
      <vt:lpstr>CONFUSION MATRIX</vt:lpstr>
      <vt:lpstr>CONFUSION MATRIX</vt:lpstr>
      <vt:lpstr>CONCLUSION &amp; POSSIBLE IMPROVEMENTS</vt:lpstr>
      <vt:lpstr>THANKS  FOR THE ATTENTION!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SIGN LANGAUGE CLASSIFICATION BRAIN INFECTION</dc:title>
  <dc:creator>Thomas</dc:creator>
  <cp:lastModifiedBy>Thomas Campagnolo</cp:lastModifiedBy>
  <cp:revision>13</cp:revision>
  <dcterms:modified xsi:type="dcterms:W3CDTF">2023-07-13T13:56:22Z</dcterms:modified>
</cp:coreProperties>
</file>